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72" r:id="rId5"/>
    <p:sldId id="341" r:id="rId6"/>
    <p:sldId id="349" r:id="rId7"/>
    <p:sldId id="344" r:id="rId8"/>
    <p:sldId id="351" r:id="rId9"/>
    <p:sldId id="355" r:id="rId10"/>
    <p:sldId id="353" r:id="rId11"/>
  </p:sldIdLst>
  <p:sldSz cx="9144000" cy="6858000" type="screen4x3"/>
  <p:notesSz cx="6735763" cy="98663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40" userDrawn="1">
          <p15:clr>
            <a:srgbClr val="A4A3A4"/>
          </p15:clr>
        </p15:guide>
        <p15:guide id="3" pos="12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arina Stimpfl" initials="KS" lastIdx="28" clrIdx="0">
    <p:extLst>
      <p:ext uri="{19B8F6BF-5375-455C-9EA6-DF929625EA0E}">
        <p15:presenceInfo xmlns:p15="http://schemas.microsoft.com/office/powerpoint/2012/main" userId="Katharina Stimpfl" providerId="None"/>
      </p:ext>
    </p:extLst>
  </p:cmAuthor>
  <p:cmAuthor id="2" name="Jacob Nicolussi" initials="JN" lastIdx="10" clrIdx="1">
    <p:extLst>
      <p:ext uri="{19B8F6BF-5375-455C-9EA6-DF929625EA0E}">
        <p15:presenceInfo xmlns:p15="http://schemas.microsoft.com/office/powerpoint/2012/main" userId="S::jacob.nicolussi@ucdconnect.ie::fc18ac6e-5122-44d0-a30f-cfef2055f714" providerId="AD"/>
      </p:ext>
    </p:extLst>
  </p:cmAuthor>
  <p:cmAuthor id="3" name="Elena Sacchetti" initials="ES" lastIdx="5" clrIdx="2">
    <p:extLst>
      <p:ext uri="{19B8F6BF-5375-455C-9EA6-DF929625EA0E}">
        <p15:presenceInfo xmlns:p15="http://schemas.microsoft.com/office/powerpoint/2012/main" userId="S-1-5-21-3554125351-717776663-3646927791-24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A80"/>
    <a:srgbClr val="C29700"/>
    <a:srgbClr val="077CCB"/>
    <a:srgbClr val="FFFFFF"/>
    <a:srgbClr val="00B0F0"/>
    <a:srgbClr val="4C75A6"/>
    <a:srgbClr val="E6E6E6"/>
    <a:srgbClr val="1D508E"/>
    <a:srgbClr val="003C85"/>
    <a:srgbClr val="7C99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31" autoAdjust="0"/>
    <p:restoredTop sz="96395" autoAdjust="0"/>
  </p:normalViewPr>
  <p:slideViewPr>
    <p:cSldViewPr snapToGrid="0">
      <p:cViewPr varScale="1">
        <p:scale>
          <a:sx n="113" d="100"/>
          <a:sy n="113" d="100"/>
        </p:scale>
        <p:origin x="1344" y="114"/>
      </p:cViewPr>
      <p:guideLst>
        <p:guide orient="horz" pos="2137"/>
        <p:guide pos="340"/>
        <p:guide pos="12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2CBEF-AB15-4368-86C6-30B6DC467544}" type="datetimeFigureOut">
              <a:rPr lang="it-IT" smtClean="0"/>
              <a:t>04/03/2024</a:t>
            </a:fld>
            <a:endParaRPr lang="it-I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A530C-836C-491B-85AD-EFC6160BFE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0920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85AAC-792C-48FA-922C-1E36268D20F2}" type="datetimeFigureOut">
              <a:rPr lang="it-IT" smtClean="0"/>
              <a:t>04/03/2024</a:t>
            </a:fld>
            <a:endParaRPr lang="it-I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5F839-27C5-4F7D-9C77-C705D6E868D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086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5F839-27C5-4F7D-9C77-C705D6E868D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6939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5F839-27C5-4F7D-9C77-C705D6E868D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5122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5F839-27C5-4F7D-9C77-C705D6E868D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39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5F839-27C5-4F7D-9C77-C705D6E868D7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8118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98CDC3-66DF-4172-BC82-C7EB24FBC722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41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90" b="12517"/>
          <a:stretch/>
        </p:blipFill>
        <p:spPr>
          <a:xfrm>
            <a:off x="-1461" y="-1"/>
            <a:ext cx="9145461" cy="6858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it-I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EB9E-B9F5-4B1B-9E4E-D771802CD94A}" type="datetime1">
              <a:rPr lang="it-IT" smtClean="0"/>
              <a:t>04/03/2024</a:t>
            </a:fld>
            <a:endParaRPr lang="it-I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extfeld 6"/>
          <p:cNvSpPr txBox="1"/>
          <p:nvPr userDrawn="1"/>
        </p:nvSpPr>
        <p:spPr>
          <a:xfrm rot="16200000">
            <a:off x="7746600" y="5401735"/>
            <a:ext cx="245916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solidFill>
                  <a:schemeClr val="bg1">
                    <a:lumMod val="65000"/>
                  </a:schemeClr>
                </a:solidFill>
              </a:rPr>
              <a:t>Edition 2020</a:t>
            </a:r>
          </a:p>
        </p:txBody>
      </p:sp>
    </p:spTree>
    <p:extLst>
      <p:ext uri="{BB962C8B-B14F-4D97-AF65-F5344CB8AC3E}">
        <p14:creationId xmlns:p14="http://schemas.microsoft.com/office/powerpoint/2010/main" val="233758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3C6DE-A409-4602-AC77-0D4FBEB56845}" type="datetime1">
              <a:rPr lang="it-IT" smtClean="0"/>
              <a:t>04/03/2024</a:t>
            </a:fld>
            <a:endParaRPr lang="it-I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308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338D-B160-47F7-BD74-5B457F9FDCB6}" type="datetime1">
              <a:rPr lang="it-IT" smtClean="0"/>
              <a:t>04/03/2024</a:t>
            </a:fld>
            <a:endParaRPr lang="it-I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0879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" r="8783"/>
          <a:stretch/>
        </p:blipFill>
        <p:spPr>
          <a:xfrm>
            <a:off x="-17091" y="0"/>
            <a:ext cx="9161092" cy="685800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7" y="6278987"/>
            <a:ext cx="1372471" cy="404056"/>
          </a:xfrm>
          <a:prstGeom prst="rect">
            <a:avLst/>
          </a:prstGeom>
        </p:spPr>
      </p:pic>
      <p:sp>
        <p:nvSpPr>
          <p:cNvPr id="8" name="Ellipse 7"/>
          <p:cNvSpPr/>
          <p:nvPr userDrawn="1"/>
        </p:nvSpPr>
        <p:spPr>
          <a:xfrm>
            <a:off x="2103437" y="1024855"/>
            <a:ext cx="4927600" cy="4876800"/>
          </a:xfrm>
          <a:prstGeom prst="ellipse">
            <a:avLst/>
          </a:prstGeom>
          <a:solidFill>
            <a:srgbClr val="C2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utura Com Light" panose="020B0402020204020303" pitchFamily="34" charset="0"/>
              <a:ea typeface="+mn-ea"/>
              <a:cs typeface="+mn-cs"/>
            </a:endParaRPr>
          </a:p>
        </p:txBody>
      </p:sp>
      <p:sp>
        <p:nvSpPr>
          <p:cNvPr id="9" name="Freeform 9"/>
          <p:cNvSpPr>
            <a:spLocks/>
          </p:cNvSpPr>
          <p:nvPr userDrawn="1"/>
        </p:nvSpPr>
        <p:spPr bwMode="auto">
          <a:xfrm>
            <a:off x="3636120" y="3586161"/>
            <a:ext cx="208406" cy="208770"/>
          </a:xfrm>
          <a:custGeom>
            <a:avLst/>
            <a:gdLst>
              <a:gd name="T0" fmla="*/ 676 w 697"/>
              <a:gd name="T1" fmla="*/ 542 h 699"/>
              <a:gd name="T2" fmla="*/ 571 w 697"/>
              <a:gd name="T3" fmla="*/ 437 h 699"/>
              <a:gd name="T4" fmla="*/ 494 w 697"/>
              <a:gd name="T5" fmla="*/ 439 h 699"/>
              <a:gd name="T6" fmla="*/ 441 w 697"/>
              <a:gd name="T7" fmla="*/ 492 h 699"/>
              <a:gd name="T8" fmla="*/ 431 w 697"/>
              <a:gd name="T9" fmla="*/ 486 h 699"/>
              <a:gd name="T10" fmla="*/ 304 w 697"/>
              <a:gd name="T11" fmla="*/ 394 h 699"/>
              <a:gd name="T12" fmla="*/ 211 w 697"/>
              <a:gd name="T13" fmla="*/ 266 h 699"/>
              <a:gd name="T14" fmla="*/ 206 w 697"/>
              <a:gd name="T15" fmla="*/ 256 h 699"/>
              <a:gd name="T16" fmla="*/ 241 w 697"/>
              <a:gd name="T17" fmla="*/ 221 h 699"/>
              <a:gd name="T18" fmla="*/ 259 w 697"/>
              <a:gd name="T19" fmla="*/ 203 h 699"/>
              <a:gd name="T20" fmla="*/ 260 w 697"/>
              <a:gd name="T21" fmla="*/ 126 h 699"/>
              <a:gd name="T22" fmla="*/ 155 w 697"/>
              <a:gd name="T23" fmla="*/ 21 h 699"/>
              <a:gd name="T24" fmla="*/ 78 w 697"/>
              <a:gd name="T25" fmla="*/ 23 h 699"/>
              <a:gd name="T26" fmla="*/ 48 w 697"/>
              <a:gd name="T27" fmla="*/ 52 h 699"/>
              <a:gd name="T28" fmla="*/ 49 w 697"/>
              <a:gd name="T29" fmla="*/ 53 h 699"/>
              <a:gd name="T30" fmla="*/ 25 w 697"/>
              <a:gd name="T31" fmla="*/ 96 h 699"/>
              <a:gd name="T32" fmla="*/ 14 w 697"/>
              <a:gd name="T33" fmla="*/ 140 h 699"/>
              <a:gd name="T34" fmla="*/ 195 w 697"/>
              <a:gd name="T35" fmla="*/ 502 h 699"/>
              <a:gd name="T36" fmla="*/ 558 w 697"/>
              <a:gd name="T37" fmla="*/ 683 h 699"/>
              <a:gd name="T38" fmla="*/ 601 w 697"/>
              <a:gd name="T39" fmla="*/ 672 h 699"/>
              <a:gd name="T40" fmla="*/ 644 w 697"/>
              <a:gd name="T41" fmla="*/ 648 h 699"/>
              <a:gd name="T42" fmla="*/ 645 w 697"/>
              <a:gd name="T43" fmla="*/ 649 h 699"/>
              <a:gd name="T44" fmla="*/ 675 w 697"/>
              <a:gd name="T45" fmla="*/ 619 h 699"/>
              <a:gd name="T46" fmla="*/ 676 w 697"/>
              <a:gd name="T47" fmla="*/ 542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97" h="699">
                <a:moveTo>
                  <a:pt x="676" y="542"/>
                </a:moveTo>
                <a:cubicBezTo>
                  <a:pt x="571" y="437"/>
                  <a:pt x="571" y="437"/>
                  <a:pt x="571" y="437"/>
                </a:cubicBezTo>
                <a:cubicBezTo>
                  <a:pt x="550" y="416"/>
                  <a:pt x="516" y="417"/>
                  <a:pt x="494" y="439"/>
                </a:cubicBezTo>
                <a:cubicBezTo>
                  <a:pt x="441" y="492"/>
                  <a:pt x="441" y="492"/>
                  <a:pt x="441" y="492"/>
                </a:cubicBezTo>
                <a:cubicBezTo>
                  <a:pt x="438" y="490"/>
                  <a:pt x="434" y="488"/>
                  <a:pt x="431" y="486"/>
                </a:cubicBezTo>
                <a:cubicBezTo>
                  <a:pt x="397" y="467"/>
                  <a:pt x="352" y="442"/>
                  <a:pt x="304" y="394"/>
                </a:cubicBezTo>
                <a:cubicBezTo>
                  <a:pt x="255" y="346"/>
                  <a:pt x="230" y="300"/>
                  <a:pt x="211" y="266"/>
                </a:cubicBezTo>
                <a:cubicBezTo>
                  <a:pt x="209" y="263"/>
                  <a:pt x="208" y="259"/>
                  <a:pt x="206" y="256"/>
                </a:cubicBezTo>
                <a:cubicBezTo>
                  <a:pt x="241" y="221"/>
                  <a:pt x="241" y="221"/>
                  <a:pt x="241" y="221"/>
                </a:cubicBezTo>
                <a:cubicBezTo>
                  <a:pt x="259" y="203"/>
                  <a:pt x="259" y="203"/>
                  <a:pt x="259" y="203"/>
                </a:cubicBezTo>
                <a:cubicBezTo>
                  <a:pt x="280" y="182"/>
                  <a:pt x="281" y="147"/>
                  <a:pt x="260" y="126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34" y="0"/>
                  <a:pt x="100" y="1"/>
                  <a:pt x="78" y="23"/>
                </a:cubicBezTo>
                <a:cubicBezTo>
                  <a:pt x="48" y="52"/>
                  <a:pt x="48" y="52"/>
                  <a:pt x="48" y="52"/>
                </a:cubicBezTo>
                <a:cubicBezTo>
                  <a:pt x="49" y="53"/>
                  <a:pt x="49" y="53"/>
                  <a:pt x="49" y="53"/>
                </a:cubicBezTo>
                <a:cubicBezTo>
                  <a:pt x="39" y="66"/>
                  <a:pt x="31" y="81"/>
                  <a:pt x="25" y="96"/>
                </a:cubicBezTo>
                <a:cubicBezTo>
                  <a:pt x="19" y="111"/>
                  <a:pt x="16" y="126"/>
                  <a:pt x="14" y="140"/>
                </a:cubicBezTo>
                <a:cubicBezTo>
                  <a:pt x="0" y="255"/>
                  <a:pt x="53" y="360"/>
                  <a:pt x="195" y="502"/>
                </a:cubicBezTo>
                <a:cubicBezTo>
                  <a:pt x="392" y="699"/>
                  <a:pt x="551" y="684"/>
                  <a:pt x="558" y="683"/>
                </a:cubicBezTo>
                <a:cubicBezTo>
                  <a:pt x="572" y="682"/>
                  <a:pt x="587" y="678"/>
                  <a:pt x="601" y="672"/>
                </a:cubicBezTo>
                <a:cubicBezTo>
                  <a:pt x="617" y="666"/>
                  <a:pt x="631" y="658"/>
                  <a:pt x="644" y="648"/>
                </a:cubicBezTo>
                <a:cubicBezTo>
                  <a:pt x="645" y="649"/>
                  <a:pt x="645" y="649"/>
                  <a:pt x="645" y="649"/>
                </a:cubicBezTo>
                <a:cubicBezTo>
                  <a:pt x="675" y="619"/>
                  <a:pt x="675" y="619"/>
                  <a:pt x="675" y="619"/>
                </a:cubicBezTo>
                <a:cubicBezTo>
                  <a:pt x="696" y="598"/>
                  <a:pt x="697" y="563"/>
                  <a:pt x="676" y="54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003A80"/>
              </a:solidFill>
              <a:effectLst/>
              <a:uLnTx/>
              <a:uFillTx/>
              <a:latin typeface="Futura Com Light" panose="020B0402020204020303" pitchFamily="34" charset="0"/>
              <a:ea typeface="+mn-ea"/>
              <a:cs typeface="Arial" charset="0"/>
            </a:endParaRPr>
          </a:p>
        </p:txBody>
      </p:sp>
      <p:grpSp>
        <p:nvGrpSpPr>
          <p:cNvPr id="10" name="Group 12"/>
          <p:cNvGrpSpPr/>
          <p:nvPr userDrawn="1"/>
        </p:nvGrpSpPr>
        <p:grpSpPr>
          <a:xfrm>
            <a:off x="3635896" y="3951583"/>
            <a:ext cx="202928" cy="151304"/>
            <a:chOff x="7369603" y="5046774"/>
            <a:chExt cx="270571" cy="201739"/>
          </a:xfrm>
          <a:solidFill>
            <a:schemeClr val="bg1"/>
          </a:solidFill>
        </p:grpSpPr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7382202" y="5168981"/>
              <a:ext cx="243929" cy="79532"/>
            </a:xfrm>
            <a:custGeom>
              <a:avLst/>
              <a:gdLst>
                <a:gd name="T0" fmla="*/ 574 w 612"/>
                <a:gd name="T1" fmla="*/ 200 h 200"/>
                <a:gd name="T2" fmla="*/ 612 w 612"/>
                <a:gd name="T3" fmla="*/ 185 h 200"/>
                <a:gd name="T4" fmla="*/ 427 w 612"/>
                <a:gd name="T5" fmla="*/ 0 h 200"/>
                <a:gd name="T6" fmla="*/ 414 w 612"/>
                <a:gd name="T7" fmla="*/ 9 h 200"/>
                <a:gd name="T8" fmla="*/ 381 w 612"/>
                <a:gd name="T9" fmla="*/ 33 h 200"/>
                <a:gd name="T10" fmla="*/ 346 w 612"/>
                <a:gd name="T11" fmla="*/ 51 h 200"/>
                <a:gd name="T12" fmla="*/ 306 w 612"/>
                <a:gd name="T13" fmla="*/ 60 h 200"/>
                <a:gd name="T14" fmla="*/ 306 w 612"/>
                <a:gd name="T15" fmla="*/ 60 h 200"/>
                <a:gd name="T16" fmla="*/ 305 w 612"/>
                <a:gd name="T17" fmla="*/ 60 h 200"/>
                <a:gd name="T18" fmla="*/ 265 w 612"/>
                <a:gd name="T19" fmla="*/ 51 h 200"/>
                <a:gd name="T20" fmla="*/ 231 w 612"/>
                <a:gd name="T21" fmla="*/ 33 h 200"/>
                <a:gd name="T22" fmla="*/ 197 w 612"/>
                <a:gd name="T23" fmla="*/ 9 h 200"/>
                <a:gd name="T24" fmla="*/ 185 w 612"/>
                <a:gd name="T25" fmla="*/ 0 h 200"/>
                <a:gd name="T26" fmla="*/ 0 w 612"/>
                <a:gd name="T27" fmla="*/ 185 h 200"/>
                <a:gd name="T28" fmla="*/ 38 w 612"/>
                <a:gd name="T29" fmla="*/ 200 h 200"/>
                <a:gd name="T30" fmla="*/ 574 w 612"/>
                <a:gd name="T3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2" h="200">
                  <a:moveTo>
                    <a:pt x="574" y="200"/>
                  </a:moveTo>
                  <a:cubicBezTo>
                    <a:pt x="588" y="200"/>
                    <a:pt x="601" y="195"/>
                    <a:pt x="612" y="185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23" y="3"/>
                    <a:pt x="418" y="7"/>
                    <a:pt x="414" y="9"/>
                  </a:cubicBezTo>
                  <a:cubicBezTo>
                    <a:pt x="400" y="20"/>
                    <a:pt x="389" y="28"/>
                    <a:pt x="381" y="33"/>
                  </a:cubicBezTo>
                  <a:cubicBezTo>
                    <a:pt x="372" y="39"/>
                    <a:pt x="361" y="45"/>
                    <a:pt x="346" y="51"/>
                  </a:cubicBezTo>
                  <a:cubicBezTo>
                    <a:pt x="332" y="57"/>
                    <a:pt x="319" y="60"/>
                    <a:pt x="306" y="60"/>
                  </a:cubicBezTo>
                  <a:cubicBezTo>
                    <a:pt x="306" y="60"/>
                    <a:pt x="306" y="60"/>
                    <a:pt x="306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293" y="60"/>
                    <a:pt x="280" y="57"/>
                    <a:pt x="265" y="51"/>
                  </a:cubicBezTo>
                  <a:cubicBezTo>
                    <a:pt x="251" y="45"/>
                    <a:pt x="240" y="39"/>
                    <a:pt x="231" y="33"/>
                  </a:cubicBezTo>
                  <a:cubicBezTo>
                    <a:pt x="222" y="28"/>
                    <a:pt x="211" y="20"/>
                    <a:pt x="197" y="9"/>
                  </a:cubicBezTo>
                  <a:cubicBezTo>
                    <a:pt x="193" y="7"/>
                    <a:pt x="189" y="4"/>
                    <a:pt x="185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10" y="195"/>
                    <a:pt x="23" y="200"/>
                    <a:pt x="38" y="200"/>
                  </a:cubicBezTo>
                  <a:lnTo>
                    <a:pt x="574" y="20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369603" y="5109817"/>
              <a:ext cx="64983" cy="112023"/>
            </a:xfrm>
            <a:custGeom>
              <a:avLst/>
              <a:gdLst>
                <a:gd name="T0" fmla="*/ 37 w 163"/>
                <a:gd name="T1" fmla="*/ 32 h 281"/>
                <a:gd name="T2" fmla="*/ 0 w 163"/>
                <a:gd name="T3" fmla="*/ 0 h 281"/>
                <a:gd name="T4" fmla="*/ 0 w 163"/>
                <a:gd name="T5" fmla="*/ 281 h 281"/>
                <a:gd name="T6" fmla="*/ 163 w 163"/>
                <a:gd name="T7" fmla="*/ 119 h 281"/>
                <a:gd name="T8" fmla="*/ 37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37" y="32"/>
                  </a:moveTo>
                  <a:cubicBezTo>
                    <a:pt x="23" y="23"/>
                    <a:pt x="11" y="12"/>
                    <a:pt x="0" y="0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30" y="96"/>
                    <a:pt x="88" y="67"/>
                    <a:pt x="37" y="32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7575191" y="5109817"/>
              <a:ext cx="64983" cy="112023"/>
            </a:xfrm>
            <a:custGeom>
              <a:avLst/>
              <a:gdLst>
                <a:gd name="T0" fmla="*/ 126 w 163"/>
                <a:gd name="T1" fmla="*/ 32 h 281"/>
                <a:gd name="T2" fmla="*/ 0 w 163"/>
                <a:gd name="T3" fmla="*/ 119 h 281"/>
                <a:gd name="T4" fmla="*/ 163 w 163"/>
                <a:gd name="T5" fmla="*/ 281 h 281"/>
                <a:gd name="T6" fmla="*/ 163 w 163"/>
                <a:gd name="T7" fmla="*/ 0 h 281"/>
                <a:gd name="T8" fmla="*/ 126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126" y="32"/>
                  </a:moveTo>
                  <a:cubicBezTo>
                    <a:pt x="77" y="65"/>
                    <a:pt x="34" y="94"/>
                    <a:pt x="0" y="119"/>
                  </a:cubicBezTo>
                  <a:cubicBezTo>
                    <a:pt x="163" y="281"/>
                    <a:pt x="163" y="281"/>
                    <a:pt x="163" y="281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12"/>
                    <a:pt x="140" y="22"/>
                    <a:pt x="126" y="32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7374443" y="5046774"/>
              <a:ext cx="259932" cy="130451"/>
            </a:xfrm>
            <a:custGeom>
              <a:avLst/>
              <a:gdLst>
                <a:gd name="T0" fmla="*/ 594 w 652"/>
                <a:gd name="T1" fmla="*/ 0 h 327"/>
                <a:gd name="T2" fmla="*/ 58 w 652"/>
                <a:gd name="T3" fmla="*/ 0 h 327"/>
                <a:gd name="T4" fmla="*/ 15 w 652"/>
                <a:gd name="T5" fmla="*/ 19 h 327"/>
                <a:gd name="T6" fmla="*/ 0 w 652"/>
                <a:gd name="T7" fmla="*/ 67 h 327"/>
                <a:gd name="T8" fmla="*/ 20 w 652"/>
                <a:gd name="T9" fmla="*/ 116 h 327"/>
                <a:gd name="T10" fmla="*/ 62 w 652"/>
                <a:gd name="T11" fmla="*/ 158 h 327"/>
                <a:gd name="T12" fmla="*/ 137 w 652"/>
                <a:gd name="T13" fmla="*/ 210 h 327"/>
                <a:gd name="T14" fmla="*/ 195 w 652"/>
                <a:gd name="T15" fmla="*/ 251 h 327"/>
                <a:gd name="T16" fmla="*/ 232 w 652"/>
                <a:gd name="T17" fmla="*/ 277 h 327"/>
                <a:gd name="T18" fmla="*/ 238 w 652"/>
                <a:gd name="T19" fmla="*/ 281 h 327"/>
                <a:gd name="T20" fmla="*/ 248 w 652"/>
                <a:gd name="T21" fmla="*/ 288 h 327"/>
                <a:gd name="T22" fmla="*/ 267 w 652"/>
                <a:gd name="T23" fmla="*/ 302 h 327"/>
                <a:gd name="T24" fmla="*/ 286 w 652"/>
                <a:gd name="T25" fmla="*/ 314 h 327"/>
                <a:gd name="T26" fmla="*/ 307 w 652"/>
                <a:gd name="T27" fmla="*/ 323 h 327"/>
                <a:gd name="T28" fmla="*/ 325 w 652"/>
                <a:gd name="T29" fmla="*/ 327 h 327"/>
                <a:gd name="T30" fmla="*/ 326 w 652"/>
                <a:gd name="T31" fmla="*/ 327 h 327"/>
                <a:gd name="T32" fmla="*/ 326 w 652"/>
                <a:gd name="T33" fmla="*/ 327 h 327"/>
                <a:gd name="T34" fmla="*/ 344 w 652"/>
                <a:gd name="T35" fmla="*/ 323 h 327"/>
                <a:gd name="T36" fmla="*/ 365 w 652"/>
                <a:gd name="T37" fmla="*/ 314 h 327"/>
                <a:gd name="T38" fmla="*/ 384 w 652"/>
                <a:gd name="T39" fmla="*/ 302 h 327"/>
                <a:gd name="T40" fmla="*/ 404 w 652"/>
                <a:gd name="T41" fmla="*/ 288 h 327"/>
                <a:gd name="T42" fmla="*/ 414 w 652"/>
                <a:gd name="T43" fmla="*/ 281 h 327"/>
                <a:gd name="T44" fmla="*/ 419 w 652"/>
                <a:gd name="T45" fmla="*/ 277 h 327"/>
                <a:gd name="T46" fmla="*/ 456 w 652"/>
                <a:gd name="T47" fmla="*/ 251 h 327"/>
                <a:gd name="T48" fmla="*/ 590 w 652"/>
                <a:gd name="T49" fmla="*/ 158 h 327"/>
                <a:gd name="T50" fmla="*/ 634 w 652"/>
                <a:gd name="T51" fmla="*/ 114 h 327"/>
                <a:gd name="T52" fmla="*/ 652 w 652"/>
                <a:gd name="T53" fmla="*/ 59 h 327"/>
                <a:gd name="T54" fmla="*/ 635 w 652"/>
                <a:gd name="T55" fmla="*/ 17 h 327"/>
                <a:gd name="T56" fmla="*/ 594 w 652"/>
                <a:gd name="T5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2" h="327">
                  <a:moveTo>
                    <a:pt x="594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39" y="0"/>
                    <a:pt x="25" y="7"/>
                    <a:pt x="15" y="19"/>
                  </a:cubicBezTo>
                  <a:cubicBezTo>
                    <a:pt x="5" y="32"/>
                    <a:pt x="0" y="48"/>
                    <a:pt x="0" y="67"/>
                  </a:cubicBezTo>
                  <a:cubicBezTo>
                    <a:pt x="0" y="82"/>
                    <a:pt x="6" y="98"/>
                    <a:pt x="20" y="116"/>
                  </a:cubicBezTo>
                  <a:cubicBezTo>
                    <a:pt x="33" y="134"/>
                    <a:pt x="47" y="148"/>
                    <a:pt x="62" y="158"/>
                  </a:cubicBezTo>
                  <a:cubicBezTo>
                    <a:pt x="70" y="164"/>
                    <a:pt x="95" y="182"/>
                    <a:pt x="137" y="210"/>
                  </a:cubicBezTo>
                  <a:cubicBezTo>
                    <a:pt x="159" y="226"/>
                    <a:pt x="179" y="239"/>
                    <a:pt x="195" y="251"/>
                  </a:cubicBezTo>
                  <a:cubicBezTo>
                    <a:pt x="210" y="261"/>
                    <a:pt x="222" y="270"/>
                    <a:pt x="232" y="277"/>
                  </a:cubicBezTo>
                  <a:cubicBezTo>
                    <a:pt x="233" y="278"/>
                    <a:pt x="235" y="279"/>
                    <a:pt x="238" y="281"/>
                  </a:cubicBezTo>
                  <a:cubicBezTo>
                    <a:pt x="240" y="283"/>
                    <a:pt x="244" y="285"/>
                    <a:pt x="248" y="288"/>
                  </a:cubicBezTo>
                  <a:cubicBezTo>
                    <a:pt x="256" y="294"/>
                    <a:pt x="262" y="298"/>
                    <a:pt x="267" y="302"/>
                  </a:cubicBezTo>
                  <a:cubicBezTo>
                    <a:pt x="273" y="305"/>
                    <a:pt x="279" y="309"/>
                    <a:pt x="286" y="314"/>
                  </a:cubicBezTo>
                  <a:cubicBezTo>
                    <a:pt x="294" y="318"/>
                    <a:pt x="301" y="321"/>
                    <a:pt x="307" y="323"/>
                  </a:cubicBezTo>
                  <a:cubicBezTo>
                    <a:pt x="314" y="326"/>
                    <a:pt x="320" y="327"/>
                    <a:pt x="325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32" y="327"/>
                    <a:pt x="338" y="326"/>
                    <a:pt x="344" y="323"/>
                  </a:cubicBezTo>
                  <a:cubicBezTo>
                    <a:pt x="351" y="321"/>
                    <a:pt x="358" y="318"/>
                    <a:pt x="365" y="314"/>
                  </a:cubicBezTo>
                  <a:cubicBezTo>
                    <a:pt x="373" y="309"/>
                    <a:pt x="379" y="305"/>
                    <a:pt x="384" y="302"/>
                  </a:cubicBezTo>
                  <a:cubicBezTo>
                    <a:pt x="389" y="298"/>
                    <a:pt x="396" y="294"/>
                    <a:pt x="404" y="288"/>
                  </a:cubicBezTo>
                  <a:cubicBezTo>
                    <a:pt x="408" y="285"/>
                    <a:pt x="411" y="283"/>
                    <a:pt x="414" y="281"/>
                  </a:cubicBezTo>
                  <a:cubicBezTo>
                    <a:pt x="416" y="279"/>
                    <a:pt x="418" y="278"/>
                    <a:pt x="419" y="277"/>
                  </a:cubicBezTo>
                  <a:cubicBezTo>
                    <a:pt x="427" y="271"/>
                    <a:pt x="440" y="263"/>
                    <a:pt x="456" y="251"/>
                  </a:cubicBezTo>
                  <a:cubicBezTo>
                    <a:pt x="486" y="230"/>
                    <a:pt x="531" y="199"/>
                    <a:pt x="590" y="158"/>
                  </a:cubicBezTo>
                  <a:cubicBezTo>
                    <a:pt x="608" y="146"/>
                    <a:pt x="622" y="131"/>
                    <a:pt x="634" y="114"/>
                  </a:cubicBezTo>
                  <a:cubicBezTo>
                    <a:pt x="646" y="96"/>
                    <a:pt x="652" y="78"/>
                    <a:pt x="652" y="59"/>
                  </a:cubicBezTo>
                  <a:cubicBezTo>
                    <a:pt x="652" y="43"/>
                    <a:pt x="646" y="29"/>
                    <a:pt x="635" y="17"/>
                  </a:cubicBezTo>
                  <a:cubicBezTo>
                    <a:pt x="623" y="6"/>
                    <a:pt x="610" y="0"/>
                    <a:pt x="594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</p:grpSp>
      <p:grpSp>
        <p:nvGrpSpPr>
          <p:cNvPr id="15" name="Group 22"/>
          <p:cNvGrpSpPr/>
          <p:nvPr userDrawn="1"/>
        </p:nvGrpSpPr>
        <p:grpSpPr>
          <a:xfrm>
            <a:off x="3640658" y="4273205"/>
            <a:ext cx="189752" cy="189752"/>
            <a:chOff x="9132887" y="1845469"/>
            <a:chExt cx="455613" cy="455613"/>
          </a:xfrm>
          <a:solidFill>
            <a:schemeClr val="bg1"/>
          </a:solidFill>
        </p:grpSpPr>
        <p:sp>
          <p:nvSpPr>
            <p:cNvPr id="16" name="Freeform 120"/>
            <p:cNvSpPr>
              <a:spLocks noEditPoints="1"/>
            </p:cNvSpPr>
            <p:nvPr/>
          </p:nvSpPr>
          <p:spPr bwMode="auto">
            <a:xfrm>
              <a:off x="9132887" y="2134394"/>
              <a:ext cx="104775" cy="17463"/>
            </a:xfrm>
            <a:custGeom>
              <a:avLst/>
              <a:gdLst>
                <a:gd name="T0" fmla="*/ 98 w 100"/>
                <a:gd name="T1" fmla="*/ 15 h 17"/>
                <a:gd name="T2" fmla="*/ 100 w 100"/>
                <a:gd name="T3" fmla="*/ 9 h 17"/>
                <a:gd name="T4" fmla="*/ 98 w 100"/>
                <a:gd name="T5" fmla="*/ 3 h 17"/>
                <a:gd name="T6" fmla="*/ 92 w 100"/>
                <a:gd name="T7" fmla="*/ 0 h 17"/>
                <a:gd name="T8" fmla="*/ 8 w 100"/>
                <a:gd name="T9" fmla="*/ 0 h 17"/>
                <a:gd name="T10" fmla="*/ 2 w 100"/>
                <a:gd name="T11" fmla="*/ 3 h 17"/>
                <a:gd name="T12" fmla="*/ 0 w 100"/>
                <a:gd name="T13" fmla="*/ 9 h 17"/>
                <a:gd name="T14" fmla="*/ 2 w 100"/>
                <a:gd name="T15" fmla="*/ 15 h 17"/>
                <a:gd name="T16" fmla="*/ 8 w 100"/>
                <a:gd name="T17" fmla="*/ 17 h 17"/>
                <a:gd name="T18" fmla="*/ 92 w 100"/>
                <a:gd name="T19" fmla="*/ 17 h 17"/>
                <a:gd name="T20" fmla="*/ 98 w 100"/>
                <a:gd name="T21" fmla="*/ 15 h 17"/>
                <a:gd name="T22" fmla="*/ 98 w 100"/>
                <a:gd name="T23" fmla="*/ 15 h 17"/>
                <a:gd name="T24" fmla="*/ 98 w 100"/>
                <a:gd name="T2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7">
                  <a:moveTo>
                    <a:pt x="98" y="15"/>
                  </a:moveTo>
                  <a:cubicBezTo>
                    <a:pt x="99" y="13"/>
                    <a:pt x="100" y="11"/>
                    <a:pt x="100" y="9"/>
                  </a:cubicBezTo>
                  <a:cubicBezTo>
                    <a:pt x="100" y="6"/>
                    <a:pt x="99" y="4"/>
                    <a:pt x="98" y="3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4" y="16"/>
                    <a:pt x="6" y="17"/>
                    <a:pt x="8" y="17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4" y="17"/>
                    <a:pt x="96" y="16"/>
                    <a:pt x="98" y="15"/>
                  </a:cubicBezTo>
                  <a:close/>
                  <a:moveTo>
                    <a:pt x="98" y="15"/>
                  </a:moveTo>
                  <a:cubicBezTo>
                    <a:pt x="98" y="15"/>
                    <a:pt x="98" y="15"/>
                    <a:pt x="98" y="15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  <p:sp>
          <p:nvSpPr>
            <p:cNvPr id="17" name="Freeform 121"/>
            <p:cNvSpPr>
              <a:spLocks noEditPoints="1"/>
            </p:cNvSpPr>
            <p:nvPr/>
          </p:nvSpPr>
          <p:spPr bwMode="auto">
            <a:xfrm>
              <a:off x="9421813" y="1845469"/>
              <a:ext cx="17463" cy="104775"/>
            </a:xfrm>
            <a:custGeom>
              <a:avLst/>
              <a:gdLst>
                <a:gd name="T0" fmla="*/ 9 w 17"/>
                <a:gd name="T1" fmla="*/ 100 h 100"/>
                <a:gd name="T2" fmla="*/ 15 w 17"/>
                <a:gd name="T3" fmla="*/ 98 h 100"/>
                <a:gd name="T4" fmla="*/ 17 w 17"/>
                <a:gd name="T5" fmla="*/ 92 h 100"/>
                <a:gd name="T6" fmla="*/ 17 w 17"/>
                <a:gd name="T7" fmla="*/ 8 h 100"/>
                <a:gd name="T8" fmla="*/ 15 w 17"/>
                <a:gd name="T9" fmla="*/ 2 h 100"/>
                <a:gd name="T10" fmla="*/ 9 w 17"/>
                <a:gd name="T11" fmla="*/ 0 h 100"/>
                <a:gd name="T12" fmla="*/ 3 w 17"/>
                <a:gd name="T13" fmla="*/ 2 h 100"/>
                <a:gd name="T14" fmla="*/ 0 w 17"/>
                <a:gd name="T15" fmla="*/ 8 h 100"/>
                <a:gd name="T16" fmla="*/ 0 w 17"/>
                <a:gd name="T17" fmla="*/ 92 h 100"/>
                <a:gd name="T18" fmla="*/ 3 w 17"/>
                <a:gd name="T19" fmla="*/ 98 h 100"/>
                <a:gd name="T20" fmla="*/ 9 w 17"/>
                <a:gd name="T21" fmla="*/ 100 h 100"/>
                <a:gd name="T22" fmla="*/ 9 w 17"/>
                <a:gd name="T23" fmla="*/ 100 h 100"/>
                <a:gd name="T24" fmla="*/ 9 w 17"/>
                <a:gd name="T25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00">
                  <a:moveTo>
                    <a:pt x="9" y="100"/>
                  </a:moveTo>
                  <a:cubicBezTo>
                    <a:pt x="11" y="100"/>
                    <a:pt x="13" y="99"/>
                    <a:pt x="15" y="98"/>
                  </a:cubicBezTo>
                  <a:cubicBezTo>
                    <a:pt x="16" y="96"/>
                    <a:pt x="17" y="94"/>
                    <a:pt x="17" y="9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6"/>
                    <a:pt x="16" y="4"/>
                    <a:pt x="15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1" y="96"/>
                    <a:pt x="3" y="98"/>
                  </a:cubicBezTo>
                  <a:cubicBezTo>
                    <a:pt x="4" y="99"/>
                    <a:pt x="6" y="100"/>
                    <a:pt x="9" y="100"/>
                  </a:cubicBezTo>
                  <a:close/>
                  <a:moveTo>
                    <a:pt x="9" y="100"/>
                  </a:moveTo>
                  <a:cubicBezTo>
                    <a:pt x="9" y="100"/>
                    <a:pt x="9" y="100"/>
                    <a:pt x="9" y="10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  <p:sp>
          <p:nvSpPr>
            <p:cNvPr id="18" name="Freeform 122"/>
            <p:cNvSpPr>
              <a:spLocks noEditPoints="1"/>
            </p:cNvSpPr>
            <p:nvPr/>
          </p:nvSpPr>
          <p:spPr bwMode="auto">
            <a:xfrm>
              <a:off x="9167813" y="2178844"/>
              <a:ext cx="88900" cy="87313"/>
            </a:xfrm>
            <a:custGeom>
              <a:avLst/>
              <a:gdLst>
                <a:gd name="T0" fmla="*/ 75 w 84"/>
                <a:gd name="T1" fmla="*/ 0 h 83"/>
                <a:gd name="T2" fmla="*/ 69 w 84"/>
                <a:gd name="T3" fmla="*/ 2 h 83"/>
                <a:gd name="T4" fmla="*/ 3 w 84"/>
                <a:gd name="T5" fmla="*/ 69 h 83"/>
                <a:gd name="T6" fmla="*/ 0 w 84"/>
                <a:gd name="T7" fmla="*/ 75 h 83"/>
                <a:gd name="T8" fmla="*/ 3 w 84"/>
                <a:gd name="T9" fmla="*/ 81 h 83"/>
                <a:gd name="T10" fmla="*/ 9 w 84"/>
                <a:gd name="T11" fmla="*/ 83 h 83"/>
                <a:gd name="T12" fmla="*/ 15 w 84"/>
                <a:gd name="T13" fmla="*/ 81 h 83"/>
                <a:gd name="T14" fmla="*/ 81 w 84"/>
                <a:gd name="T15" fmla="*/ 14 h 83"/>
                <a:gd name="T16" fmla="*/ 84 w 84"/>
                <a:gd name="T17" fmla="*/ 8 h 83"/>
                <a:gd name="T18" fmla="*/ 81 w 84"/>
                <a:gd name="T19" fmla="*/ 2 h 83"/>
                <a:gd name="T20" fmla="*/ 75 w 84"/>
                <a:gd name="T21" fmla="*/ 0 h 83"/>
                <a:gd name="T22" fmla="*/ 75 w 84"/>
                <a:gd name="T23" fmla="*/ 0 h 83"/>
                <a:gd name="T24" fmla="*/ 75 w 84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83">
                  <a:moveTo>
                    <a:pt x="75" y="0"/>
                  </a:moveTo>
                  <a:cubicBezTo>
                    <a:pt x="73" y="0"/>
                    <a:pt x="71" y="1"/>
                    <a:pt x="69" y="2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77"/>
                    <a:pt x="1" y="79"/>
                    <a:pt x="3" y="81"/>
                  </a:cubicBezTo>
                  <a:cubicBezTo>
                    <a:pt x="5" y="83"/>
                    <a:pt x="7" y="83"/>
                    <a:pt x="9" y="83"/>
                  </a:cubicBezTo>
                  <a:cubicBezTo>
                    <a:pt x="11" y="83"/>
                    <a:pt x="13" y="83"/>
                    <a:pt x="15" y="81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3" y="13"/>
                    <a:pt x="84" y="11"/>
                    <a:pt x="84" y="8"/>
                  </a:cubicBezTo>
                  <a:cubicBezTo>
                    <a:pt x="84" y="6"/>
                    <a:pt x="83" y="4"/>
                    <a:pt x="81" y="2"/>
                  </a:cubicBezTo>
                  <a:cubicBezTo>
                    <a:pt x="80" y="1"/>
                    <a:pt x="78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  <p:sp>
          <p:nvSpPr>
            <p:cNvPr id="19" name="Freeform 123"/>
            <p:cNvSpPr>
              <a:spLocks noEditPoints="1"/>
            </p:cNvSpPr>
            <p:nvPr/>
          </p:nvSpPr>
          <p:spPr bwMode="auto">
            <a:xfrm>
              <a:off x="9464675" y="1880394"/>
              <a:ext cx="87313" cy="88900"/>
            </a:xfrm>
            <a:custGeom>
              <a:avLst/>
              <a:gdLst>
                <a:gd name="T0" fmla="*/ 8 w 83"/>
                <a:gd name="T1" fmla="*/ 84 h 84"/>
                <a:gd name="T2" fmla="*/ 14 w 83"/>
                <a:gd name="T3" fmla="*/ 81 h 84"/>
                <a:gd name="T4" fmla="*/ 81 w 83"/>
                <a:gd name="T5" fmla="*/ 15 h 84"/>
                <a:gd name="T6" fmla="*/ 83 w 83"/>
                <a:gd name="T7" fmla="*/ 9 h 84"/>
                <a:gd name="T8" fmla="*/ 81 w 83"/>
                <a:gd name="T9" fmla="*/ 3 h 84"/>
                <a:gd name="T10" fmla="*/ 75 w 83"/>
                <a:gd name="T11" fmla="*/ 0 h 84"/>
                <a:gd name="T12" fmla="*/ 69 w 83"/>
                <a:gd name="T13" fmla="*/ 3 h 84"/>
                <a:gd name="T14" fmla="*/ 2 w 83"/>
                <a:gd name="T15" fmla="*/ 69 h 84"/>
                <a:gd name="T16" fmla="*/ 0 w 83"/>
                <a:gd name="T17" fmla="*/ 75 h 84"/>
                <a:gd name="T18" fmla="*/ 2 w 83"/>
                <a:gd name="T19" fmla="*/ 81 h 84"/>
                <a:gd name="T20" fmla="*/ 8 w 83"/>
                <a:gd name="T21" fmla="*/ 84 h 84"/>
                <a:gd name="T22" fmla="*/ 8 w 83"/>
                <a:gd name="T23" fmla="*/ 84 h 84"/>
                <a:gd name="T24" fmla="*/ 8 w 83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4">
                  <a:moveTo>
                    <a:pt x="8" y="84"/>
                  </a:moveTo>
                  <a:cubicBezTo>
                    <a:pt x="10" y="84"/>
                    <a:pt x="12" y="83"/>
                    <a:pt x="14" y="81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3" y="13"/>
                    <a:pt x="83" y="11"/>
                    <a:pt x="83" y="9"/>
                  </a:cubicBezTo>
                  <a:cubicBezTo>
                    <a:pt x="83" y="6"/>
                    <a:pt x="83" y="4"/>
                    <a:pt x="81" y="3"/>
                  </a:cubicBezTo>
                  <a:cubicBezTo>
                    <a:pt x="79" y="1"/>
                    <a:pt x="77" y="0"/>
                    <a:pt x="75" y="0"/>
                  </a:cubicBezTo>
                  <a:cubicBezTo>
                    <a:pt x="73" y="0"/>
                    <a:pt x="71" y="1"/>
                    <a:pt x="69" y="3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78"/>
                    <a:pt x="1" y="80"/>
                    <a:pt x="2" y="81"/>
                  </a:cubicBezTo>
                  <a:cubicBezTo>
                    <a:pt x="4" y="83"/>
                    <a:pt x="6" y="84"/>
                    <a:pt x="8" y="84"/>
                  </a:cubicBezTo>
                  <a:close/>
                  <a:moveTo>
                    <a:pt x="8" y="84"/>
                  </a:moveTo>
                  <a:cubicBezTo>
                    <a:pt x="8" y="84"/>
                    <a:pt x="8" y="84"/>
                    <a:pt x="8" y="84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  <p:sp>
          <p:nvSpPr>
            <p:cNvPr id="20" name="Freeform 124"/>
            <p:cNvSpPr>
              <a:spLocks noEditPoints="1"/>
            </p:cNvSpPr>
            <p:nvPr/>
          </p:nvSpPr>
          <p:spPr bwMode="auto">
            <a:xfrm>
              <a:off x="9305925" y="2018507"/>
              <a:ext cx="277813" cy="279400"/>
            </a:xfrm>
            <a:custGeom>
              <a:avLst/>
              <a:gdLst>
                <a:gd name="T0" fmla="*/ 155 w 265"/>
                <a:gd name="T1" fmla="*/ 11 h 265"/>
                <a:gd name="T2" fmla="*/ 141 w 265"/>
                <a:gd name="T3" fmla="*/ 0 h 265"/>
                <a:gd name="T4" fmla="*/ 136 w 265"/>
                <a:gd name="T5" fmla="*/ 63 h 265"/>
                <a:gd name="T6" fmla="*/ 207 w 265"/>
                <a:gd name="T7" fmla="*/ 134 h 265"/>
                <a:gd name="T8" fmla="*/ 215 w 265"/>
                <a:gd name="T9" fmla="*/ 152 h 265"/>
                <a:gd name="T10" fmla="*/ 207 w 265"/>
                <a:gd name="T11" fmla="*/ 169 h 265"/>
                <a:gd name="T12" fmla="*/ 169 w 265"/>
                <a:gd name="T13" fmla="*/ 208 h 265"/>
                <a:gd name="T14" fmla="*/ 151 w 265"/>
                <a:gd name="T15" fmla="*/ 214 h 265"/>
                <a:gd name="T16" fmla="*/ 134 w 265"/>
                <a:gd name="T17" fmla="*/ 207 h 265"/>
                <a:gd name="T18" fmla="*/ 62 w 265"/>
                <a:gd name="T19" fmla="*/ 136 h 265"/>
                <a:gd name="T20" fmla="*/ 0 w 265"/>
                <a:gd name="T21" fmla="*/ 141 h 265"/>
                <a:gd name="T22" fmla="*/ 11 w 265"/>
                <a:gd name="T23" fmla="*/ 155 h 265"/>
                <a:gd name="T24" fmla="*/ 98 w 265"/>
                <a:gd name="T25" fmla="*/ 242 h 265"/>
                <a:gd name="T26" fmla="*/ 151 w 265"/>
                <a:gd name="T27" fmla="*/ 265 h 265"/>
                <a:gd name="T28" fmla="*/ 204 w 265"/>
                <a:gd name="T29" fmla="*/ 243 h 265"/>
                <a:gd name="T30" fmla="*/ 243 w 265"/>
                <a:gd name="T31" fmla="*/ 205 h 265"/>
                <a:gd name="T32" fmla="*/ 265 w 265"/>
                <a:gd name="T33" fmla="*/ 152 h 265"/>
                <a:gd name="T34" fmla="*/ 243 w 265"/>
                <a:gd name="T35" fmla="*/ 99 h 265"/>
                <a:gd name="T36" fmla="*/ 155 w 265"/>
                <a:gd name="T37" fmla="*/ 11 h 265"/>
                <a:gd name="T38" fmla="*/ 155 w 265"/>
                <a:gd name="T39" fmla="*/ 11 h 265"/>
                <a:gd name="T40" fmla="*/ 155 w 265"/>
                <a:gd name="T41" fmla="*/ 11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5" h="265">
                  <a:moveTo>
                    <a:pt x="155" y="11"/>
                  </a:moveTo>
                  <a:cubicBezTo>
                    <a:pt x="152" y="8"/>
                    <a:pt x="147" y="4"/>
                    <a:pt x="141" y="0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207" y="134"/>
                    <a:pt x="207" y="134"/>
                    <a:pt x="207" y="134"/>
                  </a:cubicBezTo>
                  <a:cubicBezTo>
                    <a:pt x="212" y="139"/>
                    <a:pt x="215" y="145"/>
                    <a:pt x="215" y="152"/>
                  </a:cubicBezTo>
                  <a:cubicBezTo>
                    <a:pt x="215" y="159"/>
                    <a:pt x="212" y="165"/>
                    <a:pt x="207" y="169"/>
                  </a:cubicBezTo>
                  <a:cubicBezTo>
                    <a:pt x="169" y="208"/>
                    <a:pt x="169" y="208"/>
                    <a:pt x="169" y="208"/>
                  </a:cubicBezTo>
                  <a:cubicBezTo>
                    <a:pt x="164" y="212"/>
                    <a:pt x="158" y="215"/>
                    <a:pt x="151" y="214"/>
                  </a:cubicBezTo>
                  <a:cubicBezTo>
                    <a:pt x="144" y="214"/>
                    <a:pt x="138" y="212"/>
                    <a:pt x="134" y="207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4" y="147"/>
                    <a:pt x="7" y="152"/>
                    <a:pt x="11" y="155"/>
                  </a:cubicBezTo>
                  <a:cubicBezTo>
                    <a:pt x="98" y="242"/>
                    <a:pt x="98" y="242"/>
                    <a:pt x="98" y="242"/>
                  </a:cubicBezTo>
                  <a:cubicBezTo>
                    <a:pt x="112" y="257"/>
                    <a:pt x="130" y="265"/>
                    <a:pt x="151" y="265"/>
                  </a:cubicBezTo>
                  <a:cubicBezTo>
                    <a:pt x="172" y="265"/>
                    <a:pt x="190" y="257"/>
                    <a:pt x="204" y="243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57" y="191"/>
                    <a:pt x="265" y="173"/>
                    <a:pt x="265" y="152"/>
                  </a:cubicBezTo>
                  <a:cubicBezTo>
                    <a:pt x="265" y="132"/>
                    <a:pt x="257" y="114"/>
                    <a:pt x="243" y="99"/>
                  </a:cubicBezTo>
                  <a:lnTo>
                    <a:pt x="155" y="11"/>
                  </a:lnTo>
                  <a:close/>
                  <a:moveTo>
                    <a:pt x="155" y="11"/>
                  </a:moveTo>
                  <a:cubicBezTo>
                    <a:pt x="155" y="11"/>
                    <a:pt x="155" y="11"/>
                    <a:pt x="155" y="11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  <p:sp>
          <p:nvSpPr>
            <p:cNvPr id="21" name="Freeform 125"/>
            <p:cNvSpPr>
              <a:spLocks noEditPoints="1"/>
            </p:cNvSpPr>
            <p:nvPr/>
          </p:nvSpPr>
          <p:spPr bwMode="auto">
            <a:xfrm>
              <a:off x="9483725" y="1994694"/>
              <a:ext cx="104775" cy="17463"/>
            </a:xfrm>
            <a:custGeom>
              <a:avLst/>
              <a:gdLst>
                <a:gd name="T0" fmla="*/ 97 w 100"/>
                <a:gd name="T1" fmla="*/ 2 h 17"/>
                <a:gd name="T2" fmla="*/ 91 w 100"/>
                <a:gd name="T3" fmla="*/ 0 h 17"/>
                <a:gd name="T4" fmla="*/ 8 w 100"/>
                <a:gd name="T5" fmla="*/ 0 h 17"/>
                <a:gd name="T6" fmla="*/ 2 w 100"/>
                <a:gd name="T7" fmla="*/ 2 h 17"/>
                <a:gd name="T8" fmla="*/ 0 w 100"/>
                <a:gd name="T9" fmla="*/ 8 h 17"/>
                <a:gd name="T10" fmla="*/ 2 w 100"/>
                <a:gd name="T11" fmla="*/ 14 h 17"/>
                <a:gd name="T12" fmla="*/ 8 w 100"/>
                <a:gd name="T13" fmla="*/ 17 h 17"/>
                <a:gd name="T14" fmla="*/ 91 w 100"/>
                <a:gd name="T15" fmla="*/ 17 h 17"/>
                <a:gd name="T16" fmla="*/ 97 w 100"/>
                <a:gd name="T17" fmla="*/ 14 h 17"/>
                <a:gd name="T18" fmla="*/ 100 w 100"/>
                <a:gd name="T19" fmla="*/ 8 h 17"/>
                <a:gd name="T20" fmla="*/ 97 w 100"/>
                <a:gd name="T21" fmla="*/ 2 h 17"/>
                <a:gd name="T22" fmla="*/ 97 w 100"/>
                <a:gd name="T23" fmla="*/ 2 h 17"/>
                <a:gd name="T24" fmla="*/ 97 w 100"/>
                <a:gd name="T2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7">
                  <a:moveTo>
                    <a:pt x="97" y="2"/>
                  </a:moveTo>
                  <a:cubicBezTo>
                    <a:pt x="96" y="1"/>
                    <a:pt x="94" y="0"/>
                    <a:pt x="9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4" y="16"/>
                    <a:pt x="6" y="17"/>
                    <a:pt x="8" y="17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7"/>
                    <a:pt x="96" y="16"/>
                    <a:pt x="97" y="14"/>
                  </a:cubicBezTo>
                  <a:cubicBezTo>
                    <a:pt x="99" y="13"/>
                    <a:pt x="100" y="11"/>
                    <a:pt x="100" y="8"/>
                  </a:cubicBezTo>
                  <a:cubicBezTo>
                    <a:pt x="100" y="6"/>
                    <a:pt x="99" y="4"/>
                    <a:pt x="97" y="2"/>
                  </a:cubicBezTo>
                  <a:close/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  <p:sp>
          <p:nvSpPr>
            <p:cNvPr id="22" name="Freeform 126"/>
            <p:cNvSpPr>
              <a:spLocks noEditPoints="1"/>
            </p:cNvSpPr>
            <p:nvPr/>
          </p:nvSpPr>
          <p:spPr bwMode="auto">
            <a:xfrm>
              <a:off x="9137650" y="1850232"/>
              <a:ext cx="277813" cy="277813"/>
            </a:xfrm>
            <a:custGeom>
              <a:avLst/>
              <a:gdLst>
                <a:gd name="T0" fmla="*/ 96 w 265"/>
                <a:gd name="T1" fmla="*/ 57 h 265"/>
                <a:gd name="T2" fmla="*/ 114 w 265"/>
                <a:gd name="T3" fmla="*/ 50 h 265"/>
                <a:gd name="T4" fmla="*/ 131 w 265"/>
                <a:gd name="T5" fmla="*/ 58 h 265"/>
                <a:gd name="T6" fmla="*/ 202 w 265"/>
                <a:gd name="T7" fmla="*/ 129 h 265"/>
                <a:gd name="T8" fmla="*/ 265 w 265"/>
                <a:gd name="T9" fmla="*/ 124 h 265"/>
                <a:gd name="T10" fmla="*/ 254 w 265"/>
                <a:gd name="T11" fmla="*/ 110 h 265"/>
                <a:gd name="T12" fmla="*/ 167 w 265"/>
                <a:gd name="T13" fmla="*/ 22 h 265"/>
                <a:gd name="T14" fmla="*/ 114 w 265"/>
                <a:gd name="T15" fmla="*/ 0 h 265"/>
                <a:gd name="T16" fmla="*/ 61 w 265"/>
                <a:gd name="T17" fmla="*/ 22 h 265"/>
                <a:gd name="T18" fmla="*/ 22 w 265"/>
                <a:gd name="T19" fmla="*/ 60 h 265"/>
                <a:gd name="T20" fmla="*/ 0 w 265"/>
                <a:gd name="T21" fmla="*/ 113 h 265"/>
                <a:gd name="T22" fmla="*/ 22 w 265"/>
                <a:gd name="T23" fmla="*/ 166 h 265"/>
                <a:gd name="T24" fmla="*/ 110 w 265"/>
                <a:gd name="T25" fmla="*/ 254 h 265"/>
                <a:gd name="T26" fmla="*/ 124 w 265"/>
                <a:gd name="T27" fmla="*/ 265 h 265"/>
                <a:gd name="T28" fmla="*/ 129 w 265"/>
                <a:gd name="T29" fmla="*/ 202 h 265"/>
                <a:gd name="T30" fmla="*/ 58 w 265"/>
                <a:gd name="T31" fmla="*/ 131 h 265"/>
                <a:gd name="T32" fmla="*/ 50 w 265"/>
                <a:gd name="T33" fmla="*/ 113 h 265"/>
                <a:gd name="T34" fmla="*/ 58 w 265"/>
                <a:gd name="T35" fmla="*/ 95 h 265"/>
                <a:gd name="T36" fmla="*/ 96 w 265"/>
                <a:gd name="T37" fmla="*/ 57 h 265"/>
                <a:gd name="T38" fmla="*/ 96 w 265"/>
                <a:gd name="T39" fmla="*/ 57 h 265"/>
                <a:gd name="T40" fmla="*/ 96 w 265"/>
                <a:gd name="T41" fmla="*/ 5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5" h="265">
                  <a:moveTo>
                    <a:pt x="96" y="57"/>
                  </a:moveTo>
                  <a:cubicBezTo>
                    <a:pt x="101" y="53"/>
                    <a:pt x="107" y="50"/>
                    <a:pt x="114" y="50"/>
                  </a:cubicBezTo>
                  <a:cubicBezTo>
                    <a:pt x="121" y="50"/>
                    <a:pt x="126" y="53"/>
                    <a:pt x="131" y="58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65" y="124"/>
                    <a:pt x="265" y="124"/>
                    <a:pt x="265" y="124"/>
                  </a:cubicBezTo>
                  <a:cubicBezTo>
                    <a:pt x="261" y="118"/>
                    <a:pt x="258" y="113"/>
                    <a:pt x="254" y="110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52" y="8"/>
                    <a:pt x="135" y="0"/>
                    <a:pt x="114" y="0"/>
                  </a:cubicBezTo>
                  <a:cubicBezTo>
                    <a:pt x="93" y="0"/>
                    <a:pt x="75" y="7"/>
                    <a:pt x="61" y="22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8" y="74"/>
                    <a:pt x="0" y="92"/>
                    <a:pt x="0" y="113"/>
                  </a:cubicBezTo>
                  <a:cubicBezTo>
                    <a:pt x="0" y="133"/>
                    <a:pt x="7" y="151"/>
                    <a:pt x="22" y="166"/>
                  </a:cubicBezTo>
                  <a:cubicBezTo>
                    <a:pt x="110" y="254"/>
                    <a:pt x="110" y="254"/>
                    <a:pt x="110" y="254"/>
                  </a:cubicBezTo>
                  <a:cubicBezTo>
                    <a:pt x="113" y="257"/>
                    <a:pt x="118" y="261"/>
                    <a:pt x="124" y="265"/>
                  </a:cubicBezTo>
                  <a:cubicBezTo>
                    <a:pt x="129" y="202"/>
                    <a:pt x="129" y="202"/>
                    <a:pt x="129" y="202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53" y="126"/>
                    <a:pt x="50" y="120"/>
                    <a:pt x="50" y="113"/>
                  </a:cubicBezTo>
                  <a:cubicBezTo>
                    <a:pt x="50" y="106"/>
                    <a:pt x="53" y="100"/>
                    <a:pt x="58" y="95"/>
                  </a:cubicBezTo>
                  <a:lnTo>
                    <a:pt x="96" y="57"/>
                  </a:lnTo>
                  <a:close/>
                  <a:moveTo>
                    <a:pt x="96" y="57"/>
                  </a:moveTo>
                  <a:cubicBezTo>
                    <a:pt x="96" y="57"/>
                    <a:pt x="96" y="57"/>
                    <a:pt x="96" y="57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  <p:sp>
          <p:nvSpPr>
            <p:cNvPr id="23" name="Freeform 127"/>
            <p:cNvSpPr>
              <a:spLocks noEditPoints="1"/>
            </p:cNvSpPr>
            <p:nvPr/>
          </p:nvSpPr>
          <p:spPr bwMode="auto">
            <a:xfrm>
              <a:off x="9282113" y="2196307"/>
              <a:ext cx="17463" cy="104775"/>
            </a:xfrm>
            <a:custGeom>
              <a:avLst/>
              <a:gdLst>
                <a:gd name="T0" fmla="*/ 8 w 17"/>
                <a:gd name="T1" fmla="*/ 0 h 100"/>
                <a:gd name="T2" fmla="*/ 2 w 17"/>
                <a:gd name="T3" fmla="*/ 2 h 100"/>
                <a:gd name="T4" fmla="*/ 0 w 17"/>
                <a:gd name="T5" fmla="*/ 8 h 100"/>
                <a:gd name="T6" fmla="*/ 0 w 17"/>
                <a:gd name="T7" fmla="*/ 91 h 100"/>
                <a:gd name="T8" fmla="*/ 2 w 17"/>
                <a:gd name="T9" fmla="*/ 97 h 100"/>
                <a:gd name="T10" fmla="*/ 8 w 17"/>
                <a:gd name="T11" fmla="*/ 100 h 100"/>
                <a:gd name="T12" fmla="*/ 14 w 17"/>
                <a:gd name="T13" fmla="*/ 97 h 100"/>
                <a:gd name="T14" fmla="*/ 17 w 17"/>
                <a:gd name="T15" fmla="*/ 91 h 100"/>
                <a:gd name="T16" fmla="*/ 17 w 17"/>
                <a:gd name="T17" fmla="*/ 8 h 100"/>
                <a:gd name="T18" fmla="*/ 14 w 17"/>
                <a:gd name="T19" fmla="*/ 2 h 100"/>
                <a:gd name="T20" fmla="*/ 8 w 17"/>
                <a:gd name="T21" fmla="*/ 0 h 100"/>
                <a:gd name="T22" fmla="*/ 8 w 17"/>
                <a:gd name="T23" fmla="*/ 0 h 100"/>
                <a:gd name="T24" fmla="*/ 8 w 17"/>
                <a:gd name="T2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00">
                  <a:moveTo>
                    <a:pt x="8" y="0"/>
                  </a:moveTo>
                  <a:cubicBezTo>
                    <a:pt x="6" y="0"/>
                    <a:pt x="4" y="0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4"/>
                    <a:pt x="1" y="96"/>
                    <a:pt x="2" y="97"/>
                  </a:cubicBezTo>
                  <a:cubicBezTo>
                    <a:pt x="4" y="99"/>
                    <a:pt x="6" y="100"/>
                    <a:pt x="8" y="100"/>
                  </a:cubicBezTo>
                  <a:cubicBezTo>
                    <a:pt x="11" y="100"/>
                    <a:pt x="13" y="99"/>
                    <a:pt x="14" y="97"/>
                  </a:cubicBezTo>
                  <a:cubicBezTo>
                    <a:pt x="16" y="96"/>
                    <a:pt x="17" y="94"/>
                    <a:pt x="17" y="9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6"/>
                    <a:pt x="16" y="4"/>
                    <a:pt x="14" y="2"/>
                  </a:cubicBezTo>
                  <a:cubicBezTo>
                    <a:pt x="13" y="0"/>
                    <a:pt x="11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3A80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</p:grpSp>
      <p:grpSp>
        <p:nvGrpSpPr>
          <p:cNvPr id="24" name="Gruppieren 23"/>
          <p:cNvGrpSpPr/>
          <p:nvPr userDrawn="1"/>
        </p:nvGrpSpPr>
        <p:grpSpPr>
          <a:xfrm>
            <a:off x="3290422" y="4834341"/>
            <a:ext cx="2506207" cy="394859"/>
            <a:chOff x="3290422" y="4861662"/>
            <a:chExt cx="2506207" cy="394859"/>
          </a:xfrm>
        </p:grpSpPr>
        <p:sp>
          <p:nvSpPr>
            <p:cNvPr id="25" name="Ellipse 24"/>
            <p:cNvSpPr/>
            <p:nvPr/>
          </p:nvSpPr>
          <p:spPr>
            <a:xfrm>
              <a:off x="5443428" y="4901293"/>
              <a:ext cx="319705" cy="3111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+mn-cs"/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4901614" y="4927749"/>
              <a:ext cx="319705" cy="3111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+mn-cs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345108" y="4867781"/>
              <a:ext cx="376322" cy="378200"/>
            </a:xfrm>
            <a:custGeom>
              <a:avLst/>
              <a:gdLst>
                <a:gd name="T0" fmla="*/ 1285 w 2570"/>
                <a:gd name="T1" fmla="*/ 0 h 2569"/>
                <a:gd name="T2" fmla="*/ 1285 w 2570"/>
                <a:gd name="T3" fmla="*/ 0 h 2569"/>
                <a:gd name="T4" fmla="*/ 0 w 2570"/>
                <a:gd name="T5" fmla="*/ 1284 h 2569"/>
                <a:gd name="T6" fmla="*/ 1285 w 2570"/>
                <a:gd name="T7" fmla="*/ 2569 h 2569"/>
                <a:gd name="T8" fmla="*/ 2570 w 2570"/>
                <a:gd name="T9" fmla="*/ 1284 h 2569"/>
                <a:gd name="T10" fmla="*/ 1285 w 2570"/>
                <a:gd name="T11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0" h="2569">
                  <a:moveTo>
                    <a:pt x="1285" y="0"/>
                  </a:moveTo>
                  <a:lnTo>
                    <a:pt x="1285" y="0"/>
                  </a:lnTo>
                  <a:cubicBezTo>
                    <a:pt x="575" y="0"/>
                    <a:pt x="0" y="574"/>
                    <a:pt x="0" y="1284"/>
                  </a:cubicBezTo>
                  <a:cubicBezTo>
                    <a:pt x="0" y="1994"/>
                    <a:pt x="575" y="2569"/>
                    <a:pt x="1285" y="2569"/>
                  </a:cubicBezTo>
                  <a:cubicBezTo>
                    <a:pt x="1995" y="2569"/>
                    <a:pt x="2570" y="1994"/>
                    <a:pt x="2570" y="1284"/>
                  </a:cubicBezTo>
                  <a:cubicBezTo>
                    <a:pt x="2570" y="574"/>
                    <a:pt x="1995" y="0"/>
                    <a:pt x="1285" y="0"/>
                  </a:cubicBezTo>
                  <a:close/>
                </a:path>
              </a:pathLst>
            </a:custGeom>
            <a:solidFill>
              <a:srgbClr val="003A80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6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Source Sans Pro"/>
              </a:endParaRPr>
            </a:p>
          </p:txBody>
        </p:sp>
        <p:grpSp>
          <p:nvGrpSpPr>
            <p:cNvPr id="28" name="Gruppieren 27"/>
            <p:cNvGrpSpPr/>
            <p:nvPr/>
          </p:nvGrpSpPr>
          <p:grpSpPr>
            <a:xfrm>
              <a:off x="3808503" y="4861791"/>
              <a:ext cx="376322" cy="378200"/>
              <a:chOff x="4462986" y="5180939"/>
              <a:chExt cx="578622" cy="581508"/>
            </a:xfrm>
          </p:grpSpPr>
          <p:sp>
            <p:nvSpPr>
              <p:cNvPr id="45" name="Freeform 25"/>
              <p:cNvSpPr>
                <a:spLocks/>
              </p:cNvSpPr>
              <p:nvPr/>
            </p:nvSpPr>
            <p:spPr bwMode="auto">
              <a:xfrm>
                <a:off x="4462986" y="5180939"/>
                <a:ext cx="578622" cy="581508"/>
              </a:xfrm>
              <a:custGeom>
                <a:avLst/>
                <a:gdLst>
                  <a:gd name="T0" fmla="*/ 1285 w 2570"/>
                  <a:gd name="T1" fmla="*/ 0 h 2569"/>
                  <a:gd name="T2" fmla="*/ 1285 w 2570"/>
                  <a:gd name="T3" fmla="*/ 0 h 2569"/>
                  <a:gd name="T4" fmla="*/ 0 w 2570"/>
                  <a:gd name="T5" fmla="*/ 1284 h 2569"/>
                  <a:gd name="T6" fmla="*/ 1285 w 2570"/>
                  <a:gd name="T7" fmla="*/ 2569 h 2569"/>
                  <a:gd name="T8" fmla="*/ 2570 w 2570"/>
                  <a:gd name="T9" fmla="*/ 1284 h 2569"/>
                  <a:gd name="T10" fmla="*/ 1285 w 2570"/>
                  <a:gd name="T11" fmla="*/ 0 h 2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70" h="2569">
                    <a:moveTo>
                      <a:pt x="1285" y="0"/>
                    </a:moveTo>
                    <a:lnTo>
                      <a:pt x="1285" y="0"/>
                    </a:lnTo>
                    <a:cubicBezTo>
                      <a:pt x="575" y="0"/>
                      <a:pt x="0" y="574"/>
                      <a:pt x="0" y="1284"/>
                    </a:cubicBezTo>
                    <a:cubicBezTo>
                      <a:pt x="0" y="1994"/>
                      <a:pt x="575" y="2569"/>
                      <a:pt x="1285" y="2569"/>
                    </a:cubicBezTo>
                    <a:cubicBezTo>
                      <a:pt x="1995" y="2569"/>
                      <a:pt x="2570" y="1994"/>
                      <a:pt x="2570" y="1284"/>
                    </a:cubicBezTo>
                    <a:cubicBezTo>
                      <a:pt x="2570" y="574"/>
                      <a:pt x="1995" y="0"/>
                      <a:pt x="1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Source Sans Pro"/>
                </a:endParaRPr>
              </a:p>
            </p:txBody>
          </p:sp>
          <p:sp>
            <p:nvSpPr>
              <p:cNvPr id="46" name="Freeform 278"/>
              <p:cNvSpPr>
                <a:spLocks/>
              </p:cNvSpPr>
              <p:nvPr/>
            </p:nvSpPr>
            <p:spPr bwMode="auto">
              <a:xfrm>
                <a:off x="4621120" y="5354626"/>
                <a:ext cx="284510" cy="233842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29" name="Gruppieren 28"/>
            <p:cNvGrpSpPr/>
            <p:nvPr/>
          </p:nvGrpSpPr>
          <p:grpSpPr>
            <a:xfrm>
              <a:off x="3290422" y="4861662"/>
              <a:ext cx="376323" cy="377261"/>
              <a:chOff x="3290422" y="4861662"/>
              <a:chExt cx="376323" cy="377261"/>
            </a:xfrm>
          </p:grpSpPr>
          <p:sp>
            <p:nvSpPr>
              <p:cNvPr id="43" name="Freeform 10"/>
              <p:cNvSpPr>
                <a:spLocks/>
              </p:cNvSpPr>
              <p:nvPr/>
            </p:nvSpPr>
            <p:spPr bwMode="auto">
              <a:xfrm>
                <a:off x="3290422" y="4861662"/>
                <a:ext cx="376323" cy="377261"/>
              </a:xfrm>
              <a:custGeom>
                <a:avLst/>
                <a:gdLst>
                  <a:gd name="T0" fmla="*/ 2594 w 5188"/>
                  <a:gd name="T1" fmla="*/ 0 h 5188"/>
                  <a:gd name="T2" fmla="*/ 2594 w 5188"/>
                  <a:gd name="T3" fmla="*/ 0 h 5188"/>
                  <a:gd name="T4" fmla="*/ 0 w 5188"/>
                  <a:gd name="T5" fmla="*/ 2593 h 5188"/>
                  <a:gd name="T6" fmla="*/ 2594 w 5188"/>
                  <a:gd name="T7" fmla="*/ 5188 h 5188"/>
                  <a:gd name="T8" fmla="*/ 5188 w 5188"/>
                  <a:gd name="T9" fmla="*/ 2593 h 5188"/>
                  <a:gd name="T10" fmla="*/ 2594 w 5188"/>
                  <a:gd name="T11" fmla="*/ 0 h 5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8" h="5188">
                    <a:moveTo>
                      <a:pt x="2594" y="0"/>
                    </a:moveTo>
                    <a:lnTo>
                      <a:pt x="2594" y="0"/>
                    </a:lnTo>
                    <a:cubicBezTo>
                      <a:pt x="1161" y="0"/>
                      <a:pt x="0" y="1160"/>
                      <a:pt x="0" y="2593"/>
                    </a:cubicBezTo>
                    <a:cubicBezTo>
                      <a:pt x="0" y="4026"/>
                      <a:pt x="1161" y="5188"/>
                      <a:pt x="2594" y="5188"/>
                    </a:cubicBezTo>
                    <a:cubicBezTo>
                      <a:pt x="4027" y="5188"/>
                      <a:pt x="5188" y="4026"/>
                      <a:pt x="5188" y="2593"/>
                    </a:cubicBezTo>
                    <a:cubicBezTo>
                      <a:pt x="5188" y="1160"/>
                      <a:pt x="4027" y="0"/>
                      <a:pt x="2594" y="0"/>
                    </a:cubicBezTo>
                    <a:close/>
                  </a:path>
                </a:pathLst>
              </a:custGeom>
              <a:solidFill>
                <a:srgbClr val="003A80"/>
              </a:solidFill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Source Sans Pro"/>
                </a:endParaRPr>
              </a:p>
            </p:txBody>
          </p:sp>
          <p:sp>
            <p:nvSpPr>
              <p:cNvPr id="44" name="Freeform 271"/>
              <p:cNvSpPr>
                <a:spLocks/>
              </p:cNvSpPr>
              <p:nvPr/>
            </p:nvSpPr>
            <p:spPr bwMode="auto">
              <a:xfrm>
                <a:off x="3422774" y="4959301"/>
                <a:ext cx="101391" cy="182503"/>
              </a:xfrm>
              <a:custGeom>
                <a:avLst/>
                <a:gdLst>
                  <a:gd name="T0" fmla="*/ 159 w 159"/>
                  <a:gd name="T1" fmla="*/ 50 h 286"/>
                  <a:gd name="T2" fmla="*/ 114 w 159"/>
                  <a:gd name="T3" fmla="*/ 50 h 286"/>
                  <a:gd name="T4" fmla="*/ 114 w 159"/>
                  <a:gd name="T5" fmla="*/ 50 h 286"/>
                  <a:gd name="T6" fmla="*/ 111 w 159"/>
                  <a:gd name="T7" fmla="*/ 51 h 286"/>
                  <a:gd name="T8" fmla="*/ 107 w 159"/>
                  <a:gd name="T9" fmla="*/ 54 h 286"/>
                  <a:gd name="T10" fmla="*/ 103 w 159"/>
                  <a:gd name="T11" fmla="*/ 60 h 286"/>
                  <a:gd name="T12" fmla="*/ 102 w 159"/>
                  <a:gd name="T13" fmla="*/ 66 h 286"/>
                  <a:gd name="T14" fmla="*/ 102 w 159"/>
                  <a:gd name="T15" fmla="*/ 99 h 286"/>
                  <a:gd name="T16" fmla="*/ 159 w 159"/>
                  <a:gd name="T17" fmla="*/ 99 h 286"/>
                  <a:gd name="T18" fmla="*/ 159 w 159"/>
                  <a:gd name="T19" fmla="*/ 146 h 286"/>
                  <a:gd name="T20" fmla="*/ 102 w 159"/>
                  <a:gd name="T21" fmla="*/ 146 h 286"/>
                  <a:gd name="T22" fmla="*/ 102 w 159"/>
                  <a:gd name="T23" fmla="*/ 286 h 286"/>
                  <a:gd name="T24" fmla="*/ 50 w 159"/>
                  <a:gd name="T25" fmla="*/ 286 h 286"/>
                  <a:gd name="T26" fmla="*/ 50 w 159"/>
                  <a:gd name="T27" fmla="*/ 146 h 286"/>
                  <a:gd name="T28" fmla="*/ 0 w 159"/>
                  <a:gd name="T29" fmla="*/ 146 h 286"/>
                  <a:gd name="T30" fmla="*/ 0 w 159"/>
                  <a:gd name="T31" fmla="*/ 99 h 286"/>
                  <a:gd name="T32" fmla="*/ 50 w 159"/>
                  <a:gd name="T33" fmla="*/ 99 h 286"/>
                  <a:gd name="T34" fmla="*/ 50 w 159"/>
                  <a:gd name="T35" fmla="*/ 71 h 286"/>
                  <a:gd name="T36" fmla="*/ 50 w 159"/>
                  <a:gd name="T37" fmla="*/ 71 h 286"/>
                  <a:gd name="T38" fmla="*/ 50 w 159"/>
                  <a:gd name="T39" fmla="*/ 64 h 286"/>
                  <a:gd name="T40" fmla="*/ 51 w 159"/>
                  <a:gd name="T41" fmla="*/ 57 h 286"/>
                  <a:gd name="T42" fmla="*/ 52 w 159"/>
                  <a:gd name="T43" fmla="*/ 50 h 286"/>
                  <a:gd name="T44" fmla="*/ 54 w 159"/>
                  <a:gd name="T45" fmla="*/ 43 h 286"/>
                  <a:gd name="T46" fmla="*/ 57 w 159"/>
                  <a:gd name="T47" fmla="*/ 37 h 286"/>
                  <a:gd name="T48" fmla="*/ 60 w 159"/>
                  <a:gd name="T49" fmla="*/ 31 h 286"/>
                  <a:gd name="T50" fmla="*/ 63 w 159"/>
                  <a:gd name="T51" fmla="*/ 26 h 286"/>
                  <a:gd name="T52" fmla="*/ 67 w 159"/>
                  <a:gd name="T53" fmla="*/ 21 h 286"/>
                  <a:gd name="T54" fmla="*/ 72 w 159"/>
                  <a:gd name="T55" fmla="*/ 16 h 286"/>
                  <a:gd name="T56" fmla="*/ 78 w 159"/>
                  <a:gd name="T57" fmla="*/ 12 h 286"/>
                  <a:gd name="T58" fmla="*/ 83 w 159"/>
                  <a:gd name="T59" fmla="*/ 8 h 286"/>
                  <a:gd name="T60" fmla="*/ 88 w 159"/>
                  <a:gd name="T61" fmla="*/ 5 h 286"/>
                  <a:gd name="T62" fmla="*/ 94 w 159"/>
                  <a:gd name="T63" fmla="*/ 3 h 286"/>
                  <a:gd name="T64" fmla="*/ 100 w 159"/>
                  <a:gd name="T65" fmla="*/ 1 h 286"/>
                  <a:gd name="T66" fmla="*/ 108 w 159"/>
                  <a:gd name="T67" fmla="*/ 0 h 286"/>
                  <a:gd name="T68" fmla="*/ 114 w 159"/>
                  <a:gd name="T69" fmla="*/ 0 h 286"/>
                  <a:gd name="T70" fmla="*/ 159 w 159"/>
                  <a:gd name="T71" fmla="*/ 0 h 286"/>
                  <a:gd name="T72" fmla="*/ 159 w 159"/>
                  <a:gd name="T73" fmla="*/ 5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9" h="286">
                    <a:moveTo>
                      <a:pt x="159" y="50"/>
                    </a:moveTo>
                    <a:lnTo>
                      <a:pt x="114" y="50"/>
                    </a:lnTo>
                    <a:lnTo>
                      <a:pt x="114" y="50"/>
                    </a:lnTo>
                    <a:lnTo>
                      <a:pt x="111" y="51"/>
                    </a:lnTo>
                    <a:lnTo>
                      <a:pt x="107" y="54"/>
                    </a:lnTo>
                    <a:lnTo>
                      <a:pt x="103" y="60"/>
                    </a:lnTo>
                    <a:lnTo>
                      <a:pt x="102" y="66"/>
                    </a:lnTo>
                    <a:lnTo>
                      <a:pt x="102" y="99"/>
                    </a:lnTo>
                    <a:lnTo>
                      <a:pt x="159" y="99"/>
                    </a:lnTo>
                    <a:lnTo>
                      <a:pt x="159" y="146"/>
                    </a:lnTo>
                    <a:lnTo>
                      <a:pt x="102" y="146"/>
                    </a:lnTo>
                    <a:lnTo>
                      <a:pt x="102" y="286"/>
                    </a:lnTo>
                    <a:lnTo>
                      <a:pt x="50" y="286"/>
                    </a:lnTo>
                    <a:lnTo>
                      <a:pt x="50" y="146"/>
                    </a:lnTo>
                    <a:lnTo>
                      <a:pt x="0" y="146"/>
                    </a:lnTo>
                    <a:lnTo>
                      <a:pt x="0" y="99"/>
                    </a:lnTo>
                    <a:lnTo>
                      <a:pt x="50" y="99"/>
                    </a:lnTo>
                    <a:lnTo>
                      <a:pt x="50" y="71"/>
                    </a:lnTo>
                    <a:lnTo>
                      <a:pt x="50" y="71"/>
                    </a:lnTo>
                    <a:lnTo>
                      <a:pt x="50" y="64"/>
                    </a:lnTo>
                    <a:lnTo>
                      <a:pt x="51" y="57"/>
                    </a:lnTo>
                    <a:lnTo>
                      <a:pt x="52" y="50"/>
                    </a:lnTo>
                    <a:lnTo>
                      <a:pt x="54" y="43"/>
                    </a:lnTo>
                    <a:lnTo>
                      <a:pt x="57" y="37"/>
                    </a:lnTo>
                    <a:lnTo>
                      <a:pt x="60" y="31"/>
                    </a:lnTo>
                    <a:lnTo>
                      <a:pt x="63" y="26"/>
                    </a:lnTo>
                    <a:lnTo>
                      <a:pt x="67" y="21"/>
                    </a:lnTo>
                    <a:lnTo>
                      <a:pt x="72" y="16"/>
                    </a:lnTo>
                    <a:lnTo>
                      <a:pt x="78" y="12"/>
                    </a:lnTo>
                    <a:lnTo>
                      <a:pt x="83" y="8"/>
                    </a:lnTo>
                    <a:lnTo>
                      <a:pt x="88" y="5"/>
                    </a:lnTo>
                    <a:lnTo>
                      <a:pt x="94" y="3"/>
                    </a:lnTo>
                    <a:lnTo>
                      <a:pt x="100" y="1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59" y="0"/>
                    </a:lnTo>
                    <a:lnTo>
                      <a:pt x="159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30" name="Gruppieren 29"/>
            <p:cNvGrpSpPr/>
            <p:nvPr/>
          </p:nvGrpSpPr>
          <p:grpSpPr>
            <a:xfrm>
              <a:off x="5407898" y="4863242"/>
              <a:ext cx="388731" cy="388731"/>
              <a:chOff x="6669548" y="5179886"/>
              <a:chExt cx="723725" cy="723724"/>
            </a:xfrm>
            <a:solidFill>
              <a:srgbClr val="003A80"/>
            </a:solidFill>
          </p:grpSpPr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6875423" y="5549960"/>
                <a:ext cx="77046" cy="152828"/>
              </a:xfrm>
              <a:custGeom>
                <a:avLst/>
                <a:gdLst>
                  <a:gd name="T0" fmla="*/ 0 w 61"/>
                  <a:gd name="T1" fmla="*/ 18 h 121"/>
                  <a:gd name="T2" fmla="*/ 22 w 61"/>
                  <a:gd name="T3" fmla="*/ 18 h 121"/>
                  <a:gd name="T4" fmla="*/ 22 w 61"/>
                  <a:gd name="T5" fmla="*/ 121 h 121"/>
                  <a:gd name="T6" fmla="*/ 40 w 61"/>
                  <a:gd name="T7" fmla="*/ 121 h 121"/>
                  <a:gd name="T8" fmla="*/ 40 w 61"/>
                  <a:gd name="T9" fmla="*/ 18 h 121"/>
                  <a:gd name="T10" fmla="*/ 61 w 61"/>
                  <a:gd name="T11" fmla="*/ 18 h 121"/>
                  <a:gd name="T12" fmla="*/ 61 w 61"/>
                  <a:gd name="T13" fmla="*/ 0 h 121"/>
                  <a:gd name="T14" fmla="*/ 0 w 61"/>
                  <a:gd name="T15" fmla="*/ 0 h 121"/>
                  <a:gd name="T16" fmla="*/ 0 w 61"/>
                  <a:gd name="T17" fmla="*/ 1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121">
                    <a:moveTo>
                      <a:pt x="0" y="18"/>
                    </a:moveTo>
                    <a:lnTo>
                      <a:pt x="22" y="18"/>
                    </a:lnTo>
                    <a:lnTo>
                      <a:pt x="22" y="121"/>
                    </a:lnTo>
                    <a:lnTo>
                      <a:pt x="40" y="121"/>
                    </a:lnTo>
                    <a:lnTo>
                      <a:pt x="40" y="18"/>
                    </a:lnTo>
                    <a:lnTo>
                      <a:pt x="61" y="18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Arial" charset="0"/>
                </a:endParaRPr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7023200" y="5375660"/>
                <a:ext cx="20209" cy="87150"/>
              </a:xfrm>
              <a:custGeom>
                <a:avLst/>
                <a:gdLst>
                  <a:gd name="T0" fmla="*/ 3 w 6"/>
                  <a:gd name="T1" fmla="*/ 26 h 26"/>
                  <a:gd name="T2" fmla="*/ 5 w 6"/>
                  <a:gd name="T3" fmla="*/ 25 h 26"/>
                  <a:gd name="T4" fmla="*/ 6 w 6"/>
                  <a:gd name="T5" fmla="*/ 23 h 26"/>
                  <a:gd name="T6" fmla="*/ 6 w 6"/>
                  <a:gd name="T7" fmla="*/ 3 h 26"/>
                  <a:gd name="T8" fmla="*/ 5 w 6"/>
                  <a:gd name="T9" fmla="*/ 1 h 26"/>
                  <a:gd name="T10" fmla="*/ 3 w 6"/>
                  <a:gd name="T11" fmla="*/ 0 h 26"/>
                  <a:gd name="T12" fmla="*/ 0 w 6"/>
                  <a:gd name="T13" fmla="*/ 1 h 26"/>
                  <a:gd name="T14" fmla="*/ 0 w 6"/>
                  <a:gd name="T15" fmla="*/ 3 h 26"/>
                  <a:gd name="T16" fmla="*/ 0 w 6"/>
                  <a:gd name="T17" fmla="*/ 23 h 26"/>
                  <a:gd name="T18" fmla="*/ 0 w 6"/>
                  <a:gd name="T19" fmla="*/ 25 h 26"/>
                  <a:gd name="T20" fmla="*/ 3 w 6"/>
                  <a:gd name="T2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26">
                    <a:moveTo>
                      <a:pt x="3" y="26"/>
                    </a:moveTo>
                    <a:cubicBezTo>
                      <a:pt x="4" y="26"/>
                      <a:pt x="5" y="26"/>
                      <a:pt x="5" y="25"/>
                    </a:cubicBezTo>
                    <a:cubicBezTo>
                      <a:pt x="6" y="25"/>
                      <a:pt x="6" y="24"/>
                      <a:pt x="6" y="2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1" y="26"/>
                      <a:pt x="2" y="26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Arial" charset="0"/>
                </a:endParaRPr>
              </a:p>
            </p:txBody>
          </p:sp>
          <p:sp>
            <p:nvSpPr>
              <p:cNvPr id="39" name="Freeform 13"/>
              <p:cNvSpPr>
                <a:spLocks noEditPoints="1"/>
              </p:cNvSpPr>
              <p:nvPr/>
            </p:nvSpPr>
            <p:spPr bwMode="auto">
              <a:xfrm>
                <a:off x="7045935" y="5549960"/>
                <a:ext cx="63152" cy="152828"/>
              </a:xfrm>
              <a:custGeom>
                <a:avLst/>
                <a:gdLst>
                  <a:gd name="T0" fmla="*/ 13 w 19"/>
                  <a:gd name="T1" fmla="*/ 12 h 46"/>
                  <a:gd name="T2" fmla="*/ 9 w 19"/>
                  <a:gd name="T3" fmla="*/ 12 h 46"/>
                  <a:gd name="T4" fmla="*/ 6 w 19"/>
                  <a:gd name="T5" fmla="*/ 15 h 46"/>
                  <a:gd name="T6" fmla="*/ 6 w 19"/>
                  <a:gd name="T7" fmla="*/ 0 h 46"/>
                  <a:gd name="T8" fmla="*/ 0 w 19"/>
                  <a:gd name="T9" fmla="*/ 0 h 46"/>
                  <a:gd name="T10" fmla="*/ 0 w 19"/>
                  <a:gd name="T11" fmla="*/ 46 h 46"/>
                  <a:gd name="T12" fmla="*/ 6 w 19"/>
                  <a:gd name="T13" fmla="*/ 46 h 46"/>
                  <a:gd name="T14" fmla="*/ 6 w 19"/>
                  <a:gd name="T15" fmla="*/ 43 h 46"/>
                  <a:gd name="T16" fmla="*/ 9 w 19"/>
                  <a:gd name="T17" fmla="*/ 45 h 46"/>
                  <a:gd name="T18" fmla="*/ 13 w 19"/>
                  <a:gd name="T19" fmla="*/ 46 h 46"/>
                  <a:gd name="T20" fmla="*/ 18 w 19"/>
                  <a:gd name="T21" fmla="*/ 44 h 46"/>
                  <a:gd name="T22" fmla="*/ 19 w 19"/>
                  <a:gd name="T23" fmla="*/ 39 h 46"/>
                  <a:gd name="T24" fmla="*/ 19 w 19"/>
                  <a:gd name="T25" fmla="*/ 20 h 46"/>
                  <a:gd name="T26" fmla="*/ 17 w 19"/>
                  <a:gd name="T27" fmla="*/ 14 h 46"/>
                  <a:gd name="T28" fmla="*/ 13 w 19"/>
                  <a:gd name="T29" fmla="*/ 12 h 46"/>
                  <a:gd name="T30" fmla="*/ 12 w 19"/>
                  <a:gd name="T31" fmla="*/ 38 h 46"/>
                  <a:gd name="T32" fmla="*/ 12 w 19"/>
                  <a:gd name="T33" fmla="*/ 40 h 46"/>
                  <a:gd name="T34" fmla="*/ 10 w 19"/>
                  <a:gd name="T35" fmla="*/ 41 h 46"/>
                  <a:gd name="T36" fmla="*/ 8 w 19"/>
                  <a:gd name="T37" fmla="*/ 41 h 46"/>
                  <a:gd name="T38" fmla="*/ 6 w 19"/>
                  <a:gd name="T39" fmla="*/ 39 h 46"/>
                  <a:gd name="T40" fmla="*/ 6 w 19"/>
                  <a:gd name="T41" fmla="*/ 18 h 46"/>
                  <a:gd name="T42" fmla="*/ 8 w 19"/>
                  <a:gd name="T43" fmla="*/ 17 h 46"/>
                  <a:gd name="T44" fmla="*/ 9 w 19"/>
                  <a:gd name="T45" fmla="*/ 17 h 46"/>
                  <a:gd name="T46" fmla="*/ 11 w 19"/>
                  <a:gd name="T47" fmla="*/ 18 h 46"/>
                  <a:gd name="T48" fmla="*/ 12 w 19"/>
                  <a:gd name="T49" fmla="*/ 20 h 46"/>
                  <a:gd name="T50" fmla="*/ 12 w 19"/>
                  <a:gd name="T51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46">
                    <a:moveTo>
                      <a:pt x="13" y="12"/>
                    </a:moveTo>
                    <a:cubicBezTo>
                      <a:pt x="11" y="12"/>
                      <a:pt x="10" y="12"/>
                      <a:pt x="9" y="12"/>
                    </a:cubicBezTo>
                    <a:cubicBezTo>
                      <a:pt x="8" y="13"/>
                      <a:pt x="7" y="14"/>
                      <a:pt x="6" y="1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7" y="44"/>
                      <a:pt x="8" y="45"/>
                      <a:pt x="9" y="45"/>
                    </a:cubicBezTo>
                    <a:cubicBezTo>
                      <a:pt x="10" y="46"/>
                      <a:pt x="12" y="46"/>
                      <a:pt x="13" y="46"/>
                    </a:cubicBezTo>
                    <a:cubicBezTo>
                      <a:pt x="15" y="46"/>
                      <a:pt x="16" y="46"/>
                      <a:pt x="18" y="44"/>
                    </a:cubicBezTo>
                    <a:cubicBezTo>
                      <a:pt x="19" y="43"/>
                      <a:pt x="19" y="41"/>
                      <a:pt x="19" y="39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17"/>
                      <a:pt x="19" y="15"/>
                      <a:pt x="17" y="14"/>
                    </a:cubicBezTo>
                    <a:cubicBezTo>
                      <a:pt x="16" y="12"/>
                      <a:pt x="15" y="12"/>
                      <a:pt x="13" y="12"/>
                    </a:cubicBezTo>
                    <a:close/>
                    <a:moveTo>
                      <a:pt x="12" y="38"/>
                    </a:moveTo>
                    <a:cubicBezTo>
                      <a:pt x="12" y="39"/>
                      <a:pt x="12" y="40"/>
                      <a:pt x="12" y="40"/>
                    </a:cubicBezTo>
                    <a:cubicBezTo>
                      <a:pt x="11" y="41"/>
                      <a:pt x="11" y="41"/>
                      <a:pt x="10" y="41"/>
                    </a:cubicBezTo>
                    <a:cubicBezTo>
                      <a:pt x="9" y="41"/>
                      <a:pt x="9" y="41"/>
                      <a:pt x="8" y="41"/>
                    </a:cubicBezTo>
                    <a:cubicBezTo>
                      <a:pt x="8" y="40"/>
                      <a:pt x="7" y="40"/>
                      <a:pt x="6" y="3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7"/>
                      <a:pt x="8" y="17"/>
                    </a:cubicBezTo>
                    <a:cubicBezTo>
                      <a:pt x="8" y="17"/>
                      <a:pt x="9" y="17"/>
                      <a:pt x="9" y="17"/>
                    </a:cubicBezTo>
                    <a:cubicBezTo>
                      <a:pt x="10" y="17"/>
                      <a:pt x="11" y="17"/>
                      <a:pt x="11" y="18"/>
                    </a:cubicBezTo>
                    <a:cubicBezTo>
                      <a:pt x="12" y="18"/>
                      <a:pt x="12" y="19"/>
                      <a:pt x="12" y="20"/>
                    </a:cubicBezTo>
                    <a:lnTo>
                      <a:pt x="1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Arial" charset="0"/>
                </a:endParaRPr>
              </a:p>
            </p:txBody>
          </p:sp>
          <p:sp>
            <p:nvSpPr>
              <p:cNvPr id="40" name="Freeform 14"/>
              <p:cNvSpPr>
                <a:spLocks/>
              </p:cNvSpPr>
              <p:nvPr/>
            </p:nvSpPr>
            <p:spPr bwMode="auto">
              <a:xfrm>
                <a:off x="6962574" y="5590377"/>
                <a:ext cx="66942" cy="112411"/>
              </a:xfrm>
              <a:custGeom>
                <a:avLst/>
                <a:gdLst>
                  <a:gd name="T0" fmla="*/ 13 w 20"/>
                  <a:gd name="T1" fmla="*/ 26 h 34"/>
                  <a:gd name="T2" fmla="*/ 11 w 20"/>
                  <a:gd name="T3" fmla="*/ 27 h 34"/>
                  <a:gd name="T4" fmla="*/ 9 w 20"/>
                  <a:gd name="T5" fmla="*/ 28 h 34"/>
                  <a:gd name="T6" fmla="*/ 7 w 20"/>
                  <a:gd name="T7" fmla="*/ 28 h 34"/>
                  <a:gd name="T8" fmla="*/ 7 w 20"/>
                  <a:gd name="T9" fmla="*/ 26 h 34"/>
                  <a:gd name="T10" fmla="*/ 7 w 20"/>
                  <a:gd name="T11" fmla="*/ 0 h 34"/>
                  <a:gd name="T12" fmla="*/ 0 w 20"/>
                  <a:gd name="T13" fmla="*/ 0 h 34"/>
                  <a:gd name="T14" fmla="*/ 0 w 20"/>
                  <a:gd name="T15" fmla="*/ 28 h 34"/>
                  <a:gd name="T16" fmla="*/ 1 w 20"/>
                  <a:gd name="T17" fmla="*/ 33 h 34"/>
                  <a:gd name="T18" fmla="*/ 5 w 20"/>
                  <a:gd name="T19" fmla="*/ 34 h 34"/>
                  <a:gd name="T20" fmla="*/ 9 w 20"/>
                  <a:gd name="T21" fmla="*/ 33 h 34"/>
                  <a:gd name="T22" fmla="*/ 13 w 20"/>
                  <a:gd name="T23" fmla="*/ 30 h 34"/>
                  <a:gd name="T24" fmla="*/ 13 w 20"/>
                  <a:gd name="T25" fmla="*/ 34 h 34"/>
                  <a:gd name="T26" fmla="*/ 20 w 20"/>
                  <a:gd name="T27" fmla="*/ 34 h 34"/>
                  <a:gd name="T28" fmla="*/ 20 w 20"/>
                  <a:gd name="T29" fmla="*/ 0 h 34"/>
                  <a:gd name="T30" fmla="*/ 13 w 20"/>
                  <a:gd name="T31" fmla="*/ 0 h 34"/>
                  <a:gd name="T32" fmla="*/ 13 w 20"/>
                  <a:gd name="T33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34">
                    <a:moveTo>
                      <a:pt x="13" y="26"/>
                    </a:moveTo>
                    <a:cubicBezTo>
                      <a:pt x="12" y="26"/>
                      <a:pt x="11" y="27"/>
                      <a:pt x="11" y="27"/>
                    </a:cubicBezTo>
                    <a:cubicBezTo>
                      <a:pt x="10" y="28"/>
                      <a:pt x="9" y="28"/>
                      <a:pt x="9" y="28"/>
                    </a:cubicBezTo>
                    <a:cubicBezTo>
                      <a:pt x="8" y="28"/>
                      <a:pt x="8" y="28"/>
                      <a:pt x="7" y="28"/>
                    </a:cubicBezTo>
                    <a:cubicBezTo>
                      <a:pt x="7" y="27"/>
                      <a:pt x="7" y="27"/>
                      <a:pt x="7" y="2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1" y="32"/>
                      <a:pt x="1" y="33"/>
                    </a:cubicBezTo>
                    <a:cubicBezTo>
                      <a:pt x="2" y="34"/>
                      <a:pt x="3" y="34"/>
                      <a:pt x="5" y="34"/>
                    </a:cubicBezTo>
                    <a:cubicBezTo>
                      <a:pt x="6" y="34"/>
                      <a:pt x="8" y="34"/>
                      <a:pt x="9" y="33"/>
                    </a:cubicBezTo>
                    <a:cubicBezTo>
                      <a:pt x="10" y="32"/>
                      <a:pt x="12" y="31"/>
                      <a:pt x="13" y="30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13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Arial" charset="0"/>
                </a:endParaRPr>
              </a:p>
            </p:txBody>
          </p:sp>
          <p:sp>
            <p:nvSpPr>
              <p:cNvPr id="41" name="Freeform 15"/>
              <p:cNvSpPr>
                <a:spLocks noEditPoints="1"/>
              </p:cNvSpPr>
              <p:nvPr/>
            </p:nvSpPr>
            <p:spPr bwMode="auto">
              <a:xfrm>
                <a:off x="6669548" y="5179886"/>
                <a:ext cx="723725" cy="723724"/>
              </a:xfrm>
              <a:custGeom>
                <a:avLst/>
                <a:gdLst>
                  <a:gd name="T0" fmla="*/ 108 w 217"/>
                  <a:gd name="T1" fmla="*/ 0 h 217"/>
                  <a:gd name="T2" fmla="*/ 0 w 217"/>
                  <a:gd name="T3" fmla="*/ 108 h 217"/>
                  <a:gd name="T4" fmla="*/ 108 w 217"/>
                  <a:gd name="T5" fmla="*/ 217 h 217"/>
                  <a:gd name="T6" fmla="*/ 217 w 217"/>
                  <a:gd name="T7" fmla="*/ 108 h 217"/>
                  <a:gd name="T8" fmla="*/ 108 w 217"/>
                  <a:gd name="T9" fmla="*/ 0 h 217"/>
                  <a:gd name="T10" fmla="*/ 126 w 217"/>
                  <a:gd name="T11" fmla="*/ 53 h 217"/>
                  <a:gd name="T12" fmla="*/ 134 w 217"/>
                  <a:gd name="T13" fmla="*/ 53 h 217"/>
                  <a:gd name="T14" fmla="*/ 134 w 217"/>
                  <a:gd name="T15" fmla="*/ 82 h 217"/>
                  <a:gd name="T16" fmla="*/ 134 w 217"/>
                  <a:gd name="T17" fmla="*/ 84 h 217"/>
                  <a:gd name="T18" fmla="*/ 136 w 217"/>
                  <a:gd name="T19" fmla="*/ 84 h 217"/>
                  <a:gd name="T20" fmla="*/ 138 w 217"/>
                  <a:gd name="T21" fmla="*/ 84 h 217"/>
                  <a:gd name="T22" fmla="*/ 140 w 217"/>
                  <a:gd name="T23" fmla="*/ 82 h 217"/>
                  <a:gd name="T24" fmla="*/ 140 w 217"/>
                  <a:gd name="T25" fmla="*/ 53 h 217"/>
                  <a:gd name="T26" fmla="*/ 148 w 217"/>
                  <a:gd name="T27" fmla="*/ 53 h 217"/>
                  <a:gd name="T28" fmla="*/ 148 w 217"/>
                  <a:gd name="T29" fmla="*/ 91 h 217"/>
                  <a:gd name="T30" fmla="*/ 140 w 217"/>
                  <a:gd name="T31" fmla="*/ 91 h 217"/>
                  <a:gd name="T32" fmla="*/ 140 w 217"/>
                  <a:gd name="T33" fmla="*/ 86 h 217"/>
                  <a:gd name="T34" fmla="*/ 136 w 217"/>
                  <a:gd name="T35" fmla="*/ 90 h 217"/>
                  <a:gd name="T36" fmla="*/ 131 w 217"/>
                  <a:gd name="T37" fmla="*/ 91 h 217"/>
                  <a:gd name="T38" fmla="*/ 127 w 217"/>
                  <a:gd name="T39" fmla="*/ 89 h 217"/>
                  <a:gd name="T40" fmla="*/ 126 w 217"/>
                  <a:gd name="T41" fmla="*/ 84 h 217"/>
                  <a:gd name="T42" fmla="*/ 126 w 217"/>
                  <a:gd name="T43" fmla="*/ 53 h 217"/>
                  <a:gd name="T44" fmla="*/ 98 w 217"/>
                  <a:gd name="T45" fmla="*/ 62 h 217"/>
                  <a:gd name="T46" fmla="*/ 101 w 217"/>
                  <a:gd name="T47" fmla="*/ 55 h 217"/>
                  <a:gd name="T48" fmla="*/ 109 w 217"/>
                  <a:gd name="T49" fmla="*/ 52 h 217"/>
                  <a:gd name="T50" fmla="*/ 117 w 217"/>
                  <a:gd name="T51" fmla="*/ 55 h 217"/>
                  <a:gd name="T52" fmla="*/ 120 w 217"/>
                  <a:gd name="T53" fmla="*/ 62 h 217"/>
                  <a:gd name="T54" fmla="*/ 120 w 217"/>
                  <a:gd name="T55" fmla="*/ 81 h 217"/>
                  <a:gd name="T56" fmla="*/ 117 w 217"/>
                  <a:gd name="T57" fmla="*/ 89 h 217"/>
                  <a:gd name="T58" fmla="*/ 109 w 217"/>
                  <a:gd name="T59" fmla="*/ 91 h 217"/>
                  <a:gd name="T60" fmla="*/ 101 w 217"/>
                  <a:gd name="T61" fmla="*/ 89 h 217"/>
                  <a:gd name="T62" fmla="*/ 98 w 217"/>
                  <a:gd name="T63" fmla="*/ 81 h 217"/>
                  <a:gd name="T64" fmla="*/ 98 w 217"/>
                  <a:gd name="T65" fmla="*/ 62 h 217"/>
                  <a:gd name="T66" fmla="*/ 77 w 217"/>
                  <a:gd name="T67" fmla="*/ 40 h 217"/>
                  <a:gd name="T68" fmla="*/ 83 w 217"/>
                  <a:gd name="T69" fmla="*/ 60 h 217"/>
                  <a:gd name="T70" fmla="*/ 83 w 217"/>
                  <a:gd name="T71" fmla="*/ 60 h 217"/>
                  <a:gd name="T72" fmla="*/ 88 w 217"/>
                  <a:gd name="T73" fmla="*/ 40 h 217"/>
                  <a:gd name="T74" fmla="*/ 97 w 217"/>
                  <a:gd name="T75" fmla="*/ 40 h 217"/>
                  <a:gd name="T76" fmla="*/ 87 w 217"/>
                  <a:gd name="T77" fmla="*/ 70 h 217"/>
                  <a:gd name="T78" fmla="*/ 87 w 217"/>
                  <a:gd name="T79" fmla="*/ 91 h 217"/>
                  <a:gd name="T80" fmla="*/ 79 w 217"/>
                  <a:gd name="T81" fmla="*/ 91 h 217"/>
                  <a:gd name="T82" fmla="*/ 79 w 217"/>
                  <a:gd name="T83" fmla="*/ 71 h 217"/>
                  <a:gd name="T84" fmla="*/ 68 w 217"/>
                  <a:gd name="T85" fmla="*/ 40 h 217"/>
                  <a:gd name="T86" fmla="*/ 77 w 217"/>
                  <a:gd name="T87" fmla="*/ 40 h 217"/>
                  <a:gd name="T88" fmla="*/ 177 w 217"/>
                  <a:gd name="T89" fmla="*/ 146 h 217"/>
                  <a:gd name="T90" fmla="*/ 152 w 217"/>
                  <a:gd name="T91" fmla="*/ 171 h 217"/>
                  <a:gd name="T92" fmla="*/ 68 w 217"/>
                  <a:gd name="T93" fmla="*/ 171 h 217"/>
                  <a:gd name="T94" fmla="*/ 43 w 217"/>
                  <a:gd name="T95" fmla="*/ 146 h 217"/>
                  <a:gd name="T96" fmla="*/ 43 w 217"/>
                  <a:gd name="T97" fmla="*/ 127 h 217"/>
                  <a:gd name="T98" fmla="*/ 68 w 217"/>
                  <a:gd name="T99" fmla="*/ 102 h 217"/>
                  <a:gd name="T100" fmla="*/ 152 w 217"/>
                  <a:gd name="T101" fmla="*/ 102 h 217"/>
                  <a:gd name="T102" fmla="*/ 177 w 217"/>
                  <a:gd name="T103" fmla="*/ 127 h 217"/>
                  <a:gd name="T104" fmla="*/ 177 w 217"/>
                  <a:gd name="T105" fmla="*/ 146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7" h="217">
                    <a:moveTo>
                      <a:pt x="108" y="0"/>
                    </a:moveTo>
                    <a:cubicBezTo>
                      <a:pt x="48" y="0"/>
                      <a:pt x="0" y="48"/>
                      <a:pt x="0" y="108"/>
                    </a:cubicBezTo>
                    <a:cubicBezTo>
                      <a:pt x="0" y="169"/>
                      <a:pt x="48" y="217"/>
                      <a:pt x="108" y="217"/>
                    </a:cubicBezTo>
                    <a:cubicBezTo>
                      <a:pt x="169" y="217"/>
                      <a:pt x="217" y="169"/>
                      <a:pt x="217" y="108"/>
                    </a:cubicBezTo>
                    <a:cubicBezTo>
                      <a:pt x="217" y="48"/>
                      <a:pt x="169" y="0"/>
                      <a:pt x="108" y="0"/>
                    </a:cubicBezTo>
                    <a:close/>
                    <a:moveTo>
                      <a:pt x="126" y="53"/>
                    </a:move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82"/>
                      <a:pt x="134" y="82"/>
                      <a:pt x="134" y="82"/>
                    </a:cubicBezTo>
                    <a:cubicBezTo>
                      <a:pt x="134" y="83"/>
                      <a:pt x="134" y="83"/>
                      <a:pt x="134" y="84"/>
                    </a:cubicBezTo>
                    <a:cubicBezTo>
                      <a:pt x="134" y="84"/>
                      <a:pt x="135" y="84"/>
                      <a:pt x="136" y="84"/>
                    </a:cubicBezTo>
                    <a:cubicBezTo>
                      <a:pt x="136" y="84"/>
                      <a:pt x="137" y="84"/>
                      <a:pt x="138" y="84"/>
                    </a:cubicBezTo>
                    <a:cubicBezTo>
                      <a:pt x="139" y="83"/>
                      <a:pt x="139" y="82"/>
                      <a:pt x="140" y="82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8" y="53"/>
                      <a:pt x="148" y="53"/>
                      <a:pt x="148" y="53"/>
                    </a:cubicBezTo>
                    <a:cubicBezTo>
                      <a:pt x="148" y="91"/>
                      <a:pt x="148" y="91"/>
                      <a:pt x="148" y="91"/>
                    </a:cubicBezTo>
                    <a:cubicBezTo>
                      <a:pt x="140" y="91"/>
                      <a:pt x="140" y="91"/>
                      <a:pt x="140" y="91"/>
                    </a:cubicBezTo>
                    <a:cubicBezTo>
                      <a:pt x="140" y="86"/>
                      <a:pt x="140" y="86"/>
                      <a:pt x="140" y="86"/>
                    </a:cubicBezTo>
                    <a:cubicBezTo>
                      <a:pt x="139" y="88"/>
                      <a:pt x="137" y="89"/>
                      <a:pt x="136" y="90"/>
                    </a:cubicBezTo>
                    <a:cubicBezTo>
                      <a:pt x="134" y="91"/>
                      <a:pt x="133" y="91"/>
                      <a:pt x="131" y="91"/>
                    </a:cubicBezTo>
                    <a:cubicBezTo>
                      <a:pt x="130" y="91"/>
                      <a:pt x="128" y="91"/>
                      <a:pt x="127" y="89"/>
                    </a:cubicBezTo>
                    <a:cubicBezTo>
                      <a:pt x="126" y="88"/>
                      <a:pt x="126" y="87"/>
                      <a:pt x="126" y="84"/>
                    </a:cubicBezTo>
                    <a:lnTo>
                      <a:pt x="126" y="53"/>
                    </a:lnTo>
                    <a:close/>
                    <a:moveTo>
                      <a:pt x="98" y="62"/>
                    </a:moveTo>
                    <a:cubicBezTo>
                      <a:pt x="98" y="59"/>
                      <a:pt x="99" y="57"/>
                      <a:pt x="101" y="55"/>
                    </a:cubicBezTo>
                    <a:cubicBezTo>
                      <a:pt x="103" y="53"/>
                      <a:pt x="106" y="52"/>
                      <a:pt x="109" y="52"/>
                    </a:cubicBezTo>
                    <a:cubicBezTo>
                      <a:pt x="112" y="52"/>
                      <a:pt x="115" y="53"/>
                      <a:pt x="117" y="55"/>
                    </a:cubicBezTo>
                    <a:cubicBezTo>
                      <a:pt x="119" y="57"/>
                      <a:pt x="120" y="59"/>
                      <a:pt x="120" y="62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4"/>
                      <a:pt x="119" y="87"/>
                      <a:pt x="117" y="89"/>
                    </a:cubicBezTo>
                    <a:cubicBezTo>
                      <a:pt x="115" y="91"/>
                      <a:pt x="112" y="91"/>
                      <a:pt x="109" y="91"/>
                    </a:cubicBezTo>
                    <a:cubicBezTo>
                      <a:pt x="105" y="91"/>
                      <a:pt x="103" y="91"/>
                      <a:pt x="101" y="89"/>
                    </a:cubicBezTo>
                    <a:cubicBezTo>
                      <a:pt x="99" y="87"/>
                      <a:pt x="98" y="84"/>
                      <a:pt x="98" y="81"/>
                    </a:cubicBezTo>
                    <a:lnTo>
                      <a:pt x="98" y="62"/>
                    </a:lnTo>
                    <a:close/>
                    <a:moveTo>
                      <a:pt x="77" y="40"/>
                    </a:moveTo>
                    <a:cubicBezTo>
                      <a:pt x="83" y="60"/>
                      <a:pt x="83" y="60"/>
                      <a:pt x="83" y="60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8" y="40"/>
                      <a:pt x="88" y="40"/>
                      <a:pt x="88" y="40"/>
                    </a:cubicBezTo>
                    <a:cubicBezTo>
                      <a:pt x="97" y="40"/>
                      <a:pt x="97" y="40"/>
                      <a:pt x="97" y="40"/>
                    </a:cubicBezTo>
                    <a:cubicBezTo>
                      <a:pt x="87" y="70"/>
                      <a:pt x="87" y="70"/>
                      <a:pt x="87" y="70"/>
                    </a:cubicBezTo>
                    <a:cubicBezTo>
                      <a:pt x="87" y="91"/>
                      <a:pt x="87" y="91"/>
                      <a:pt x="87" y="91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79" y="71"/>
                      <a:pt x="79" y="71"/>
                      <a:pt x="79" y="71"/>
                    </a:cubicBezTo>
                    <a:cubicBezTo>
                      <a:pt x="68" y="40"/>
                      <a:pt x="68" y="40"/>
                      <a:pt x="68" y="40"/>
                    </a:cubicBezTo>
                    <a:lnTo>
                      <a:pt x="77" y="40"/>
                    </a:lnTo>
                    <a:close/>
                    <a:moveTo>
                      <a:pt x="177" y="146"/>
                    </a:moveTo>
                    <a:cubicBezTo>
                      <a:pt x="177" y="160"/>
                      <a:pt x="166" y="171"/>
                      <a:pt x="152" y="171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54" y="171"/>
                      <a:pt x="43" y="160"/>
                      <a:pt x="43" y="146"/>
                    </a:cubicBezTo>
                    <a:cubicBezTo>
                      <a:pt x="43" y="127"/>
                      <a:pt x="43" y="127"/>
                      <a:pt x="43" y="127"/>
                    </a:cubicBezTo>
                    <a:cubicBezTo>
                      <a:pt x="43" y="113"/>
                      <a:pt x="54" y="102"/>
                      <a:pt x="68" y="102"/>
                    </a:cubicBezTo>
                    <a:cubicBezTo>
                      <a:pt x="152" y="102"/>
                      <a:pt x="152" y="102"/>
                      <a:pt x="152" y="102"/>
                    </a:cubicBezTo>
                    <a:cubicBezTo>
                      <a:pt x="166" y="102"/>
                      <a:pt x="177" y="113"/>
                      <a:pt x="177" y="127"/>
                    </a:cubicBezTo>
                    <a:lnTo>
                      <a:pt x="177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Arial" charset="0"/>
                </a:endParaRPr>
              </a:p>
            </p:txBody>
          </p:sp>
          <p:sp>
            <p:nvSpPr>
              <p:cNvPr id="42" name="Freeform 16"/>
              <p:cNvSpPr>
                <a:spLocks noEditPoints="1"/>
              </p:cNvSpPr>
              <p:nvPr/>
            </p:nvSpPr>
            <p:spPr bwMode="auto">
              <a:xfrm>
                <a:off x="7122980" y="5586588"/>
                <a:ext cx="66942" cy="119989"/>
              </a:xfrm>
              <a:custGeom>
                <a:avLst/>
                <a:gdLst>
                  <a:gd name="T0" fmla="*/ 10 w 20"/>
                  <a:gd name="T1" fmla="*/ 0 h 36"/>
                  <a:gd name="T2" fmla="*/ 3 w 20"/>
                  <a:gd name="T3" fmla="*/ 3 h 36"/>
                  <a:gd name="T4" fmla="*/ 0 w 20"/>
                  <a:gd name="T5" fmla="*/ 10 h 36"/>
                  <a:gd name="T6" fmla="*/ 0 w 20"/>
                  <a:gd name="T7" fmla="*/ 25 h 36"/>
                  <a:gd name="T8" fmla="*/ 2 w 20"/>
                  <a:gd name="T9" fmla="*/ 33 h 36"/>
                  <a:gd name="T10" fmla="*/ 9 w 20"/>
                  <a:gd name="T11" fmla="*/ 36 h 36"/>
                  <a:gd name="T12" fmla="*/ 17 w 20"/>
                  <a:gd name="T13" fmla="*/ 33 h 36"/>
                  <a:gd name="T14" fmla="*/ 20 w 20"/>
                  <a:gd name="T15" fmla="*/ 25 h 36"/>
                  <a:gd name="T16" fmla="*/ 20 w 20"/>
                  <a:gd name="T17" fmla="*/ 23 h 36"/>
                  <a:gd name="T18" fmla="*/ 13 w 20"/>
                  <a:gd name="T19" fmla="*/ 23 h 36"/>
                  <a:gd name="T20" fmla="*/ 13 w 20"/>
                  <a:gd name="T21" fmla="*/ 25 h 36"/>
                  <a:gd name="T22" fmla="*/ 12 w 20"/>
                  <a:gd name="T23" fmla="*/ 29 h 36"/>
                  <a:gd name="T24" fmla="*/ 10 w 20"/>
                  <a:gd name="T25" fmla="*/ 30 h 36"/>
                  <a:gd name="T26" fmla="*/ 7 w 20"/>
                  <a:gd name="T27" fmla="*/ 29 h 36"/>
                  <a:gd name="T28" fmla="*/ 7 w 20"/>
                  <a:gd name="T29" fmla="*/ 25 h 36"/>
                  <a:gd name="T30" fmla="*/ 7 w 20"/>
                  <a:gd name="T31" fmla="*/ 19 h 36"/>
                  <a:gd name="T32" fmla="*/ 20 w 20"/>
                  <a:gd name="T33" fmla="*/ 19 h 36"/>
                  <a:gd name="T34" fmla="*/ 20 w 20"/>
                  <a:gd name="T35" fmla="*/ 10 h 36"/>
                  <a:gd name="T36" fmla="*/ 17 w 20"/>
                  <a:gd name="T37" fmla="*/ 3 h 36"/>
                  <a:gd name="T38" fmla="*/ 10 w 20"/>
                  <a:gd name="T39" fmla="*/ 0 h 36"/>
                  <a:gd name="T40" fmla="*/ 13 w 20"/>
                  <a:gd name="T41" fmla="*/ 13 h 36"/>
                  <a:gd name="T42" fmla="*/ 7 w 20"/>
                  <a:gd name="T43" fmla="*/ 13 h 36"/>
                  <a:gd name="T44" fmla="*/ 7 w 20"/>
                  <a:gd name="T45" fmla="*/ 10 h 36"/>
                  <a:gd name="T46" fmla="*/ 7 w 20"/>
                  <a:gd name="T47" fmla="*/ 7 h 36"/>
                  <a:gd name="T48" fmla="*/ 10 w 20"/>
                  <a:gd name="T49" fmla="*/ 6 h 36"/>
                  <a:gd name="T50" fmla="*/ 12 w 20"/>
                  <a:gd name="T51" fmla="*/ 7 h 36"/>
                  <a:gd name="T52" fmla="*/ 13 w 20"/>
                  <a:gd name="T53" fmla="*/ 10 h 36"/>
                  <a:gd name="T54" fmla="*/ 13 w 20"/>
                  <a:gd name="T55" fmla="*/ 1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" h="36">
                    <a:moveTo>
                      <a:pt x="10" y="0"/>
                    </a:moveTo>
                    <a:cubicBezTo>
                      <a:pt x="7" y="0"/>
                      <a:pt x="4" y="1"/>
                      <a:pt x="3" y="3"/>
                    </a:cubicBezTo>
                    <a:cubicBezTo>
                      <a:pt x="1" y="5"/>
                      <a:pt x="0" y="7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8"/>
                      <a:pt x="1" y="31"/>
                      <a:pt x="2" y="33"/>
                    </a:cubicBezTo>
                    <a:cubicBezTo>
                      <a:pt x="4" y="35"/>
                      <a:pt x="6" y="36"/>
                      <a:pt x="9" y="36"/>
                    </a:cubicBezTo>
                    <a:cubicBezTo>
                      <a:pt x="13" y="36"/>
                      <a:pt x="15" y="35"/>
                      <a:pt x="17" y="33"/>
                    </a:cubicBezTo>
                    <a:cubicBezTo>
                      <a:pt x="19" y="31"/>
                      <a:pt x="20" y="29"/>
                      <a:pt x="20" y="25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7"/>
                      <a:pt x="12" y="28"/>
                      <a:pt x="12" y="29"/>
                    </a:cubicBezTo>
                    <a:cubicBezTo>
                      <a:pt x="11" y="29"/>
                      <a:pt x="11" y="30"/>
                      <a:pt x="10" y="30"/>
                    </a:cubicBezTo>
                    <a:cubicBezTo>
                      <a:pt x="8" y="30"/>
                      <a:pt x="8" y="29"/>
                      <a:pt x="7" y="29"/>
                    </a:cubicBezTo>
                    <a:cubicBezTo>
                      <a:pt x="7" y="28"/>
                      <a:pt x="7" y="27"/>
                      <a:pt x="7" y="25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7"/>
                      <a:pt x="19" y="4"/>
                      <a:pt x="17" y="3"/>
                    </a:cubicBezTo>
                    <a:cubicBezTo>
                      <a:pt x="15" y="1"/>
                      <a:pt x="13" y="0"/>
                      <a:pt x="10" y="0"/>
                    </a:cubicBezTo>
                    <a:close/>
                    <a:moveTo>
                      <a:pt x="13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7" y="7"/>
                    </a:cubicBezTo>
                    <a:cubicBezTo>
                      <a:pt x="8" y="6"/>
                      <a:pt x="9" y="6"/>
                      <a:pt x="10" y="6"/>
                    </a:cubicBezTo>
                    <a:cubicBezTo>
                      <a:pt x="11" y="6"/>
                      <a:pt x="11" y="6"/>
                      <a:pt x="12" y="7"/>
                    </a:cubicBezTo>
                    <a:cubicBezTo>
                      <a:pt x="12" y="8"/>
                      <a:pt x="13" y="9"/>
                      <a:pt x="13" y="10"/>
                    </a:cubicBezTo>
                    <a:lnTo>
                      <a:pt x="1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31" name="Gruppieren 30"/>
            <p:cNvGrpSpPr/>
            <p:nvPr/>
          </p:nvGrpSpPr>
          <p:grpSpPr>
            <a:xfrm>
              <a:off x="4863189" y="4867791"/>
              <a:ext cx="388731" cy="388730"/>
              <a:chOff x="7503172" y="3650034"/>
              <a:chExt cx="443329" cy="443328"/>
            </a:xfrm>
          </p:grpSpPr>
          <p:grpSp>
            <p:nvGrpSpPr>
              <p:cNvPr id="33" name="Gruppieren 32"/>
              <p:cNvGrpSpPr/>
              <p:nvPr/>
            </p:nvGrpSpPr>
            <p:grpSpPr>
              <a:xfrm>
                <a:off x="7633267" y="3782653"/>
                <a:ext cx="85887" cy="190720"/>
                <a:chOff x="7633267" y="3782653"/>
                <a:chExt cx="85887" cy="190720"/>
              </a:xfrm>
            </p:grpSpPr>
            <p:sp>
              <p:nvSpPr>
                <p:cNvPr id="35" name="Freeform 17"/>
                <p:cNvSpPr>
                  <a:spLocks/>
                </p:cNvSpPr>
                <p:nvPr/>
              </p:nvSpPr>
              <p:spPr bwMode="auto">
                <a:xfrm>
                  <a:off x="7649685" y="3782653"/>
                  <a:ext cx="56837" cy="74519"/>
                </a:xfrm>
                <a:custGeom>
                  <a:avLst/>
                  <a:gdLst>
                    <a:gd name="T0" fmla="*/ 10 w 17"/>
                    <a:gd name="T1" fmla="*/ 22 h 22"/>
                    <a:gd name="T2" fmla="*/ 14 w 17"/>
                    <a:gd name="T3" fmla="*/ 20 h 22"/>
                    <a:gd name="T4" fmla="*/ 16 w 17"/>
                    <a:gd name="T5" fmla="*/ 11 h 22"/>
                    <a:gd name="T6" fmla="*/ 6 w 17"/>
                    <a:gd name="T7" fmla="*/ 0 h 22"/>
                    <a:gd name="T8" fmla="*/ 6 w 17"/>
                    <a:gd name="T9" fmla="*/ 0 h 22"/>
                    <a:gd name="T10" fmla="*/ 2 w 17"/>
                    <a:gd name="T11" fmla="*/ 2 h 22"/>
                    <a:gd name="T12" fmla="*/ 0 w 17"/>
                    <a:gd name="T13" fmla="*/ 10 h 22"/>
                    <a:gd name="T14" fmla="*/ 10 w 17"/>
                    <a:gd name="T1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2">
                      <a:moveTo>
                        <a:pt x="10" y="22"/>
                      </a:moveTo>
                      <a:cubicBezTo>
                        <a:pt x="12" y="22"/>
                        <a:pt x="13" y="21"/>
                        <a:pt x="14" y="20"/>
                      </a:cubicBezTo>
                      <a:cubicBezTo>
                        <a:pt x="16" y="18"/>
                        <a:pt x="17" y="15"/>
                        <a:pt x="16" y="11"/>
                      </a:cubicBezTo>
                      <a:cubicBezTo>
                        <a:pt x="15" y="5"/>
                        <a:pt x="11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3" y="0"/>
                        <a:pt x="2" y="2"/>
                      </a:cubicBezTo>
                      <a:cubicBezTo>
                        <a:pt x="0" y="4"/>
                        <a:pt x="0" y="7"/>
                        <a:pt x="0" y="10"/>
                      </a:cubicBezTo>
                      <a:cubicBezTo>
                        <a:pt x="1" y="16"/>
                        <a:pt x="5" y="22"/>
                        <a:pt x="10" y="2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74295" tIns="37148" rIns="74295" bIns="37148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62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utura Com Light" panose="020B0402020204020303" pitchFamily="34" charset="0"/>
                    <a:ea typeface="+mn-ea"/>
                    <a:cs typeface="Arial" charset="0"/>
                  </a:endParaRPr>
                </a:p>
              </p:txBody>
            </p:sp>
            <p:sp>
              <p:nvSpPr>
                <p:cNvPr id="36" name="Freeform 18"/>
                <p:cNvSpPr>
                  <a:spLocks/>
                </p:cNvSpPr>
                <p:nvPr/>
              </p:nvSpPr>
              <p:spPr bwMode="auto">
                <a:xfrm>
                  <a:off x="7633267" y="3912747"/>
                  <a:ext cx="85887" cy="60626"/>
                </a:xfrm>
                <a:custGeom>
                  <a:avLst/>
                  <a:gdLst>
                    <a:gd name="T0" fmla="*/ 20 w 26"/>
                    <a:gd name="T1" fmla="*/ 1 h 18"/>
                    <a:gd name="T2" fmla="*/ 19 w 26"/>
                    <a:gd name="T3" fmla="*/ 0 h 18"/>
                    <a:gd name="T4" fmla="*/ 14 w 26"/>
                    <a:gd name="T5" fmla="*/ 0 h 18"/>
                    <a:gd name="T6" fmla="*/ 14 w 26"/>
                    <a:gd name="T7" fmla="*/ 0 h 18"/>
                    <a:gd name="T8" fmla="*/ 0 w 26"/>
                    <a:gd name="T9" fmla="*/ 9 h 18"/>
                    <a:gd name="T10" fmla="*/ 13 w 26"/>
                    <a:gd name="T11" fmla="*/ 18 h 18"/>
                    <a:gd name="T12" fmla="*/ 26 w 26"/>
                    <a:gd name="T13" fmla="*/ 9 h 18"/>
                    <a:gd name="T14" fmla="*/ 26 w 26"/>
                    <a:gd name="T15" fmla="*/ 7 h 18"/>
                    <a:gd name="T16" fmla="*/ 20 w 26"/>
                    <a:gd name="T17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18">
                      <a:moveTo>
                        <a:pt x="20" y="1"/>
                      </a:moveTo>
                      <a:cubicBezTo>
                        <a:pt x="19" y="1"/>
                        <a:pt x="19" y="1"/>
                        <a:pt x="19" y="0"/>
                      </a:cubicBezTo>
                      <a:cubicBezTo>
                        <a:pt x="17" y="0"/>
                        <a:pt x="16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7" y="0"/>
                        <a:pt x="0" y="4"/>
                        <a:pt x="0" y="9"/>
                      </a:cubicBezTo>
                      <a:cubicBezTo>
                        <a:pt x="0" y="14"/>
                        <a:pt x="6" y="18"/>
                        <a:pt x="13" y="18"/>
                      </a:cubicBezTo>
                      <a:cubicBezTo>
                        <a:pt x="22" y="18"/>
                        <a:pt x="26" y="15"/>
                        <a:pt x="26" y="9"/>
                      </a:cubicBezTo>
                      <a:cubicBezTo>
                        <a:pt x="26" y="9"/>
                        <a:pt x="26" y="8"/>
                        <a:pt x="26" y="7"/>
                      </a:cubicBezTo>
                      <a:cubicBezTo>
                        <a:pt x="25" y="5"/>
                        <a:pt x="23" y="4"/>
                        <a:pt x="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74295" tIns="37148" rIns="74295" bIns="37148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62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utura Com Light" panose="020B0402020204020303" pitchFamily="34" charset="0"/>
                    <a:ea typeface="+mn-ea"/>
                    <a:cs typeface="Arial" charset="0"/>
                  </a:endParaRPr>
                </a:p>
              </p:txBody>
            </p:sp>
          </p:grpSp>
          <p:sp>
            <p:nvSpPr>
              <p:cNvPr id="34" name="Freeform 19"/>
              <p:cNvSpPr>
                <a:spLocks noEditPoints="1"/>
              </p:cNvSpPr>
              <p:nvPr/>
            </p:nvSpPr>
            <p:spPr bwMode="auto">
              <a:xfrm>
                <a:off x="7503172" y="3650034"/>
                <a:ext cx="443329" cy="443328"/>
              </a:xfrm>
              <a:custGeom>
                <a:avLst/>
                <a:gdLst>
                  <a:gd name="T0" fmla="*/ 66 w 133"/>
                  <a:gd name="T1" fmla="*/ 0 h 133"/>
                  <a:gd name="T2" fmla="*/ 0 w 133"/>
                  <a:gd name="T3" fmla="*/ 67 h 133"/>
                  <a:gd name="T4" fmla="*/ 66 w 133"/>
                  <a:gd name="T5" fmla="*/ 133 h 133"/>
                  <a:gd name="T6" fmla="*/ 133 w 133"/>
                  <a:gd name="T7" fmla="*/ 67 h 133"/>
                  <a:gd name="T8" fmla="*/ 66 w 133"/>
                  <a:gd name="T9" fmla="*/ 0 h 133"/>
                  <a:gd name="T10" fmla="*/ 60 w 133"/>
                  <a:gd name="T11" fmla="*/ 103 h 133"/>
                  <a:gd name="T12" fmla="*/ 52 w 133"/>
                  <a:gd name="T13" fmla="*/ 104 h 133"/>
                  <a:gd name="T14" fmla="*/ 42 w 133"/>
                  <a:gd name="T15" fmla="*/ 103 h 133"/>
                  <a:gd name="T16" fmla="*/ 30 w 133"/>
                  <a:gd name="T17" fmla="*/ 95 h 133"/>
                  <a:gd name="T18" fmla="*/ 29 w 133"/>
                  <a:gd name="T19" fmla="*/ 90 h 133"/>
                  <a:gd name="T20" fmla="*/ 30 w 133"/>
                  <a:gd name="T21" fmla="*/ 85 h 133"/>
                  <a:gd name="T22" fmla="*/ 51 w 133"/>
                  <a:gd name="T23" fmla="*/ 74 h 133"/>
                  <a:gd name="T24" fmla="*/ 51 w 133"/>
                  <a:gd name="T25" fmla="*/ 74 h 133"/>
                  <a:gd name="T26" fmla="*/ 50 w 133"/>
                  <a:gd name="T27" fmla="*/ 69 h 133"/>
                  <a:gd name="T28" fmla="*/ 50 w 133"/>
                  <a:gd name="T29" fmla="*/ 67 h 133"/>
                  <a:gd name="T30" fmla="*/ 33 w 133"/>
                  <a:gd name="T31" fmla="*/ 50 h 133"/>
                  <a:gd name="T32" fmla="*/ 46 w 133"/>
                  <a:gd name="T33" fmla="*/ 35 h 133"/>
                  <a:gd name="T34" fmla="*/ 53 w 133"/>
                  <a:gd name="T35" fmla="*/ 33 h 133"/>
                  <a:gd name="T36" fmla="*/ 74 w 133"/>
                  <a:gd name="T37" fmla="*/ 33 h 133"/>
                  <a:gd name="T38" fmla="*/ 75 w 133"/>
                  <a:gd name="T39" fmla="*/ 35 h 133"/>
                  <a:gd name="T40" fmla="*/ 75 w 133"/>
                  <a:gd name="T41" fmla="*/ 36 h 133"/>
                  <a:gd name="T42" fmla="*/ 70 w 133"/>
                  <a:gd name="T43" fmla="*/ 40 h 133"/>
                  <a:gd name="T44" fmla="*/ 69 w 133"/>
                  <a:gd name="T45" fmla="*/ 40 h 133"/>
                  <a:gd name="T46" fmla="*/ 68 w 133"/>
                  <a:gd name="T47" fmla="*/ 40 h 133"/>
                  <a:gd name="T48" fmla="*/ 71 w 133"/>
                  <a:gd name="T49" fmla="*/ 50 h 133"/>
                  <a:gd name="T50" fmla="*/ 64 w 133"/>
                  <a:gd name="T51" fmla="*/ 63 h 133"/>
                  <a:gd name="T52" fmla="*/ 61 w 133"/>
                  <a:gd name="T53" fmla="*/ 67 h 133"/>
                  <a:gd name="T54" fmla="*/ 66 w 133"/>
                  <a:gd name="T55" fmla="*/ 73 h 133"/>
                  <a:gd name="T56" fmla="*/ 74 w 133"/>
                  <a:gd name="T57" fmla="*/ 87 h 133"/>
                  <a:gd name="T58" fmla="*/ 60 w 133"/>
                  <a:gd name="T59" fmla="*/ 103 h 133"/>
                  <a:gd name="T60" fmla="*/ 107 w 133"/>
                  <a:gd name="T61" fmla="*/ 67 h 133"/>
                  <a:gd name="T62" fmla="*/ 106 w 133"/>
                  <a:gd name="T63" fmla="*/ 69 h 133"/>
                  <a:gd name="T64" fmla="*/ 94 w 133"/>
                  <a:gd name="T65" fmla="*/ 69 h 133"/>
                  <a:gd name="T66" fmla="*/ 94 w 133"/>
                  <a:gd name="T67" fmla="*/ 81 h 133"/>
                  <a:gd name="T68" fmla="*/ 92 w 133"/>
                  <a:gd name="T69" fmla="*/ 82 h 133"/>
                  <a:gd name="T70" fmla="*/ 89 w 133"/>
                  <a:gd name="T71" fmla="*/ 82 h 133"/>
                  <a:gd name="T72" fmla="*/ 87 w 133"/>
                  <a:gd name="T73" fmla="*/ 81 h 133"/>
                  <a:gd name="T74" fmla="*/ 87 w 133"/>
                  <a:gd name="T75" fmla="*/ 69 h 133"/>
                  <a:gd name="T76" fmla="*/ 75 w 133"/>
                  <a:gd name="T77" fmla="*/ 69 h 133"/>
                  <a:gd name="T78" fmla="*/ 74 w 133"/>
                  <a:gd name="T79" fmla="*/ 67 h 133"/>
                  <a:gd name="T80" fmla="*/ 74 w 133"/>
                  <a:gd name="T81" fmla="*/ 64 h 133"/>
                  <a:gd name="T82" fmla="*/ 75 w 133"/>
                  <a:gd name="T83" fmla="*/ 62 h 133"/>
                  <a:gd name="T84" fmla="*/ 87 w 133"/>
                  <a:gd name="T85" fmla="*/ 62 h 133"/>
                  <a:gd name="T86" fmla="*/ 87 w 133"/>
                  <a:gd name="T87" fmla="*/ 50 h 133"/>
                  <a:gd name="T88" fmla="*/ 89 w 133"/>
                  <a:gd name="T89" fmla="*/ 49 h 133"/>
                  <a:gd name="T90" fmla="*/ 92 w 133"/>
                  <a:gd name="T91" fmla="*/ 49 h 133"/>
                  <a:gd name="T92" fmla="*/ 94 w 133"/>
                  <a:gd name="T93" fmla="*/ 50 h 133"/>
                  <a:gd name="T94" fmla="*/ 94 w 133"/>
                  <a:gd name="T95" fmla="*/ 62 h 133"/>
                  <a:gd name="T96" fmla="*/ 106 w 133"/>
                  <a:gd name="T97" fmla="*/ 62 h 133"/>
                  <a:gd name="T98" fmla="*/ 107 w 133"/>
                  <a:gd name="T99" fmla="*/ 64 h 133"/>
                  <a:gd name="T100" fmla="*/ 107 w 133"/>
                  <a:gd name="T101" fmla="*/ 6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3" h="133">
                    <a:moveTo>
                      <a:pt x="66" y="0"/>
                    </a:moveTo>
                    <a:cubicBezTo>
                      <a:pt x="29" y="0"/>
                      <a:pt x="0" y="30"/>
                      <a:pt x="0" y="67"/>
                    </a:cubicBezTo>
                    <a:cubicBezTo>
                      <a:pt x="0" y="103"/>
                      <a:pt x="29" y="133"/>
                      <a:pt x="66" y="133"/>
                    </a:cubicBezTo>
                    <a:cubicBezTo>
                      <a:pt x="103" y="133"/>
                      <a:pt x="133" y="103"/>
                      <a:pt x="133" y="67"/>
                    </a:cubicBezTo>
                    <a:cubicBezTo>
                      <a:pt x="133" y="30"/>
                      <a:pt x="103" y="0"/>
                      <a:pt x="66" y="0"/>
                    </a:cubicBezTo>
                    <a:close/>
                    <a:moveTo>
                      <a:pt x="60" y="103"/>
                    </a:moveTo>
                    <a:cubicBezTo>
                      <a:pt x="58" y="104"/>
                      <a:pt x="55" y="104"/>
                      <a:pt x="52" y="104"/>
                    </a:cubicBezTo>
                    <a:cubicBezTo>
                      <a:pt x="48" y="104"/>
                      <a:pt x="45" y="104"/>
                      <a:pt x="42" y="103"/>
                    </a:cubicBezTo>
                    <a:cubicBezTo>
                      <a:pt x="36" y="101"/>
                      <a:pt x="32" y="99"/>
                      <a:pt x="30" y="95"/>
                    </a:cubicBezTo>
                    <a:cubicBezTo>
                      <a:pt x="29" y="94"/>
                      <a:pt x="29" y="92"/>
                      <a:pt x="29" y="90"/>
                    </a:cubicBezTo>
                    <a:cubicBezTo>
                      <a:pt x="29" y="88"/>
                      <a:pt x="29" y="87"/>
                      <a:pt x="30" y="85"/>
                    </a:cubicBezTo>
                    <a:cubicBezTo>
                      <a:pt x="33" y="78"/>
                      <a:pt x="42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0" y="72"/>
                      <a:pt x="50" y="71"/>
                      <a:pt x="50" y="69"/>
                    </a:cubicBezTo>
                    <a:cubicBezTo>
                      <a:pt x="50" y="69"/>
                      <a:pt x="50" y="68"/>
                      <a:pt x="50" y="67"/>
                    </a:cubicBezTo>
                    <a:cubicBezTo>
                      <a:pt x="40" y="67"/>
                      <a:pt x="33" y="60"/>
                      <a:pt x="33" y="50"/>
                    </a:cubicBezTo>
                    <a:cubicBezTo>
                      <a:pt x="33" y="44"/>
                      <a:pt x="39" y="37"/>
                      <a:pt x="46" y="35"/>
                    </a:cubicBezTo>
                    <a:cubicBezTo>
                      <a:pt x="48" y="34"/>
                      <a:pt x="51" y="33"/>
                      <a:pt x="53" y="33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5" y="33"/>
                      <a:pt x="75" y="34"/>
                      <a:pt x="75" y="35"/>
                    </a:cubicBezTo>
                    <a:cubicBezTo>
                      <a:pt x="76" y="35"/>
                      <a:pt x="75" y="36"/>
                      <a:pt x="75" y="36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69" y="40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70" y="43"/>
                      <a:pt x="71" y="46"/>
                      <a:pt x="71" y="50"/>
                    </a:cubicBezTo>
                    <a:cubicBezTo>
                      <a:pt x="71" y="55"/>
                      <a:pt x="69" y="59"/>
                      <a:pt x="64" y="63"/>
                    </a:cubicBezTo>
                    <a:cubicBezTo>
                      <a:pt x="61" y="65"/>
                      <a:pt x="61" y="66"/>
                      <a:pt x="61" y="67"/>
                    </a:cubicBezTo>
                    <a:cubicBezTo>
                      <a:pt x="61" y="68"/>
                      <a:pt x="63" y="71"/>
                      <a:pt x="66" y="73"/>
                    </a:cubicBezTo>
                    <a:cubicBezTo>
                      <a:pt x="72" y="77"/>
                      <a:pt x="74" y="81"/>
                      <a:pt x="74" y="87"/>
                    </a:cubicBezTo>
                    <a:cubicBezTo>
                      <a:pt x="74" y="94"/>
                      <a:pt x="69" y="101"/>
                      <a:pt x="60" y="103"/>
                    </a:cubicBezTo>
                    <a:close/>
                    <a:moveTo>
                      <a:pt x="107" y="67"/>
                    </a:moveTo>
                    <a:cubicBezTo>
                      <a:pt x="107" y="68"/>
                      <a:pt x="107" y="69"/>
                      <a:pt x="106" y="69"/>
                    </a:cubicBezTo>
                    <a:cubicBezTo>
                      <a:pt x="94" y="69"/>
                      <a:pt x="94" y="69"/>
                      <a:pt x="94" y="69"/>
                    </a:cubicBezTo>
                    <a:cubicBezTo>
                      <a:pt x="94" y="81"/>
                      <a:pt x="94" y="81"/>
                      <a:pt x="94" y="81"/>
                    </a:cubicBezTo>
                    <a:cubicBezTo>
                      <a:pt x="94" y="82"/>
                      <a:pt x="93" y="82"/>
                      <a:pt x="92" y="82"/>
                    </a:cubicBezTo>
                    <a:cubicBezTo>
                      <a:pt x="89" y="82"/>
                      <a:pt x="89" y="82"/>
                      <a:pt x="89" y="82"/>
                    </a:cubicBezTo>
                    <a:cubicBezTo>
                      <a:pt x="88" y="82"/>
                      <a:pt x="87" y="82"/>
                      <a:pt x="87" y="81"/>
                    </a:cubicBezTo>
                    <a:cubicBezTo>
                      <a:pt x="87" y="69"/>
                      <a:pt x="87" y="69"/>
                      <a:pt x="87" y="69"/>
                    </a:cubicBezTo>
                    <a:cubicBezTo>
                      <a:pt x="75" y="69"/>
                      <a:pt x="75" y="69"/>
                      <a:pt x="75" y="69"/>
                    </a:cubicBezTo>
                    <a:cubicBezTo>
                      <a:pt x="74" y="69"/>
                      <a:pt x="74" y="68"/>
                      <a:pt x="74" y="67"/>
                    </a:cubicBezTo>
                    <a:cubicBezTo>
                      <a:pt x="74" y="64"/>
                      <a:pt x="74" y="64"/>
                      <a:pt x="74" y="64"/>
                    </a:cubicBezTo>
                    <a:cubicBezTo>
                      <a:pt x="74" y="63"/>
                      <a:pt x="74" y="62"/>
                      <a:pt x="75" y="62"/>
                    </a:cubicBezTo>
                    <a:cubicBezTo>
                      <a:pt x="87" y="62"/>
                      <a:pt x="87" y="62"/>
                      <a:pt x="87" y="62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7" y="49"/>
                      <a:pt x="88" y="49"/>
                      <a:pt x="89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3" y="49"/>
                      <a:pt x="94" y="49"/>
                      <a:pt x="94" y="50"/>
                    </a:cubicBezTo>
                    <a:cubicBezTo>
                      <a:pt x="94" y="62"/>
                      <a:pt x="94" y="62"/>
                      <a:pt x="94" y="62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7" y="62"/>
                      <a:pt x="107" y="63"/>
                      <a:pt x="107" y="64"/>
                    </a:cubicBezTo>
                    <a:lnTo>
                      <a:pt x="107" y="6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74295" tIns="37148" rIns="74295" bIns="3714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6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m Light" panose="020B0402020204020303" pitchFamily="34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32" name="Freeform 22"/>
            <p:cNvSpPr>
              <a:spLocks noEditPoints="1"/>
            </p:cNvSpPr>
            <p:nvPr/>
          </p:nvSpPr>
          <p:spPr bwMode="auto">
            <a:xfrm>
              <a:off x="4458932" y="4966489"/>
              <a:ext cx="179626" cy="171558"/>
            </a:xfrm>
            <a:custGeom>
              <a:avLst/>
              <a:gdLst>
                <a:gd name="T0" fmla="*/ 7 w 528"/>
                <a:gd name="T1" fmla="*/ 504 h 504"/>
                <a:gd name="T2" fmla="*/ 120 w 528"/>
                <a:gd name="T3" fmla="*/ 504 h 504"/>
                <a:gd name="T4" fmla="*/ 120 w 528"/>
                <a:gd name="T5" fmla="*/ 165 h 504"/>
                <a:gd name="T6" fmla="*/ 7 w 528"/>
                <a:gd name="T7" fmla="*/ 165 h 504"/>
                <a:gd name="T8" fmla="*/ 7 w 528"/>
                <a:gd name="T9" fmla="*/ 504 h 504"/>
                <a:gd name="T10" fmla="*/ 398 w 528"/>
                <a:gd name="T11" fmla="*/ 158 h 504"/>
                <a:gd name="T12" fmla="*/ 295 w 528"/>
                <a:gd name="T13" fmla="*/ 215 h 504"/>
                <a:gd name="T14" fmla="*/ 295 w 528"/>
                <a:gd name="T15" fmla="*/ 165 h 504"/>
                <a:gd name="T16" fmla="*/ 182 w 528"/>
                <a:gd name="T17" fmla="*/ 165 h 504"/>
                <a:gd name="T18" fmla="*/ 182 w 528"/>
                <a:gd name="T19" fmla="*/ 504 h 504"/>
                <a:gd name="T20" fmla="*/ 295 w 528"/>
                <a:gd name="T21" fmla="*/ 504 h 504"/>
                <a:gd name="T22" fmla="*/ 295 w 528"/>
                <a:gd name="T23" fmla="*/ 315 h 504"/>
                <a:gd name="T24" fmla="*/ 300 w 528"/>
                <a:gd name="T25" fmla="*/ 288 h 504"/>
                <a:gd name="T26" fmla="*/ 357 w 528"/>
                <a:gd name="T27" fmla="*/ 245 h 504"/>
                <a:gd name="T28" fmla="*/ 415 w 528"/>
                <a:gd name="T29" fmla="*/ 322 h 504"/>
                <a:gd name="T30" fmla="*/ 415 w 528"/>
                <a:gd name="T31" fmla="*/ 504 h 504"/>
                <a:gd name="T32" fmla="*/ 528 w 528"/>
                <a:gd name="T33" fmla="*/ 504 h 504"/>
                <a:gd name="T34" fmla="*/ 528 w 528"/>
                <a:gd name="T35" fmla="*/ 310 h 504"/>
                <a:gd name="T36" fmla="*/ 398 w 528"/>
                <a:gd name="T37" fmla="*/ 158 h 504"/>
                <a:gd name="T38" fmla="*/ 65 w 528"/>
                <a:gd name="T39" fmla="*/ 0 h 504"/>
                <a:gd name="T40" fmla="*/ 0 w 528"/>
                <a:gd name="T41" fmla="*/ 60 h 504"/>
                <a:gd name="T42" fmla="*/ 63 w 528"/>
                <a:gd name="T43" fmla="*/ 118 h 504"/>
                <a:gd name="T44" fmla="*/ 128 w 528"/>
                <a:gd name="T45" fmla="*/ 60 h 504"/>
                <a:gd name="T46" fmla="*/ 65 w 528"/>
                <a:gd name="T47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8" h="504">
                  <a:moveTo>
                    <a:pt x="7" y="504"/>
                  </a:moveTo>
                  <a:cubicBezTo>
                    <a:pt x="120" y="504"/>
                    <a:pt x="120" y="504"/>
                    <a:pt x="120" y="504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7" y="504"/>
                    <a:pt x="7" y="504"/>
                    <a:pt x="7" y="504"/>
                  </a:cubicBezTo>
                  <a:close/>
                  <a:moveTo>
                    <a:pt x="398" y="158"/>
                  </a:moveTo>
                  <a:cubicBezTo>
                    <a:pt x="335" y="158"/>
                    <a:pt x="310" y="190"/>
                    <a:pt x="295" y="215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182" y="165"/>
                    <a:pt x="182" y="165"/>
                    <a:pt x="182" y="165"/>
                  </a:cubicBezTo>
                  <a:cubicBezTo>
                    <a:pt x="184" y="198"/>
                    <a:pt x="182" y="504"/>
                    <a:pt x="182" y="504"/>
                  </a:cubicBezTo>
                  <a:cubicBezTo>
                    <a:pt x="295" y="504"/>
                    <a:pt x="295" y="504"/>
                    <a:pt x="295" y="504"/>
                  </a:cubicBezTo>
                  <a:cubicBezTo>
                    <a:pt x="295" y="315"/>
                    <a:pt x="295" y="315"/>
                    <a:pt x="295" y="315"/>
                  </a:cubicBezTo>
                  <a:cubicBezTo>
                    <a:pt x="295" y="305"/>
                    <a:pt x="295" y="295"/>
                    <a:pt x="300" y="288"/>
                  </a:cubicBezTo>
                  <a:cubicBezTo>
                    <a:pt x="307" y="268"/>
                    <a:pt x="325" y="245"/>
                    <a:pt x="357" y="245"/>
                  </a:cubicBezTo>
                  <a:cubicBezTo>
                    <a:pt x="398" y="245"/>
                    <a:pt x="415" y="278"/>
                    <a:pt x="415" y="322"/>
                  </a:cubicBezTo>
                  <a:cubicBezTo>
                    <a:pt x="415" y="504"/>
                    <a:pt x="415" y="504"/>
                    <a:pt x="415" y="504"/>
                  </a:cubicBezTo>
                  <a:cubicBezTo>
                    <a:pt x="528" y="504"/>
                    <a:pt x="528" y="504"/>
                    <a:pt x="528" y="504"/>
                  </a:cubicBezTo>
                  <a:cubicBezTo>
                    <a:pt x="528" y="310"/>
                    <a:pt x="528" y="310"/>
                    <a:pt x="528" y="310"/>
                  </a:cubicBezTo>
                  <a:cubicBezTo>
                    <a:pt x="528" y="205"/>
                    <a:pt x="473" y="158"/>
                    <a:pt x="398" y="158"/>
                  </a:cubicBezTo>
                  <a:close/>
                  <a:moveTo>
                    <a:pt x="65" y="0"/>
                  </a:moveTo>
                  <a:cubicBezTo>
                    <a:pt x="25" y="0"/>
                    <a:pt x="0" y="28"/>
                    <a:pt x="0" y="60"/>
                  </a:cubicBezTo>
                  <a:cubicBezTo>
                    <a:pt x="0" y="93"/>
                    <a:pt x="25" y="118"/>
                    <a:pt x="63" y="118"/>
                  </a:cubicBezTo>
                  <a:cubicBezTo>
                    <a:pt x="103" y="118"/>
                    <a:pt x="128" y="93"/>
                    <a:pt x="128" y="60"/>
                  </a:cubicBezTo>
                  <a:cubicBezTo>
                    <a:pt x="128" y="28"/>
                    <a:pt x="103" y="0"/>
                    <a:pt x="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6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87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6934-4BE6-4075-AE54-A99DCD0A3706}" type="datetime1">
              <a:rPr lang="it-IT" smtClean="0"/>
              <a:t>04/03/2024</a:t>
            </a:fld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extfeld 6"/>
          <p:cNvSpPr txBox="1"/>
          <p:nvPr userDrawn="1"/>
        </p:nvSpPr>
        <p:spPr>
          <a:xfrm rot="16200000">
            <a:off x="7823429" y="5397216"/>
            <a:ext cx="24591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>
                    <a:lumMod val="65000"/>
                  </a:schemeClr>
                </a:solidFill>
                <a:latin typeface="Futura Com Book" panose="02000504030000020003" pitchFamily="2" charset="0"/>
              </a:rPr>
              <a:t>Edition 05/2023-SZ</a:t>
            </a:r>
          </a:p>
        </p:txBody>
      </p:sp>
    </p:spTree>
    <p:extLst>
      <p:ext uri="{BB962C8B-B14F-4D97-AF65-F5344CB8AC3E}">
        <p14:creationId xmlns:p14="http://schemas.microsoft.com/office/powerpoint/2010/main" val="402249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2D8C5-4223-4E98-8E1D-B901247764B5}" type="datetime1">
              <a:rPr lang="it-IT" smtClean="0"/>
              <a:t>04/03/2024</a:t>
            </a:fld>
            <a:endParaRPr lang="it-I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9719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EF5C-60EB-42F4-865A-AFB365C57300}" type="datetime1">
              <a:rPr lang="it-IT" smtClean="0"/>
              <a:t>04/03/2024</a:t>
            </a:fld>
            <a:endParaRPr lang="it-I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371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5293-3CB3-4C19-A80B-A6A81D2F2F5E}" type="datetime1">
              <a:rPr lang="it-IT" smtClean="0"/>
              <a:t>04/03/2024</a:t>
            </a:fld>
            <a:endParaRPr lang="it-I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79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DED3-9CC7-4146-A96A-45C75ACBBF3F}" type="datetime1">
              <a:rPr lang="it-IT" smtClean="0"/>
              <a:t>04/03/2024</a:t>
            </a:fld>
            <a:endParaRPr lang="it-I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6420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312D-2117-49AA-B907-7AB0B6540369}" type="datetime1">
              <a:rPr lang="it-IT" smtClean="0"/>
              <a:t>04/03/2024</a:t>
            </a:fld>
            <a:endParaRPr lang="it-I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8574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9BFD3-A382-44BA-A5C1-30135DC6E280}" type="datetime1">
              <a:rPr lang="it-IT" smtClean="0"/>
              <a:t>04/03/2024</a:t>
            </a:fld>
            <a:endParaRPr lang="it-I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3212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27AF-2531-4B07-BC06-FB83F3CDD692}" type="datetime1">
              <a:rPr lang="it-IT" smtClean="0"/>
              <a:t>04/03/2024</a:t>
            </a:fld>
            <a:endParaRPr lang="it-I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67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25C16-DBA6-4825-AB6C-5B25F5507506}" type="datetime1">
              <a:rPr lang="it-IT" smtClean="0"/>
              <a:t>04/03/2024</a:t>
            </a:fld>
            <a:endParaRPr lang="it-I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12177" y="635083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29700"/>
                </a:solidFill>
                <a:latin typeface="Futura Com Book" panose="02000504030000020003" pitchFamily="2" charset="0"/>
              </a:defRPr>
            </a:lvl1pPr>
          </a:lstStyle>
          <a:p>
            <a:fld id="{6A3D80F9-341A-4781-BFFF-09CE05B38A7D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74" y="6347298"/>
            <a:ext cx="1173209" cy="30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29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214085" y="1769759"/>
            <a:ext cx="6651037" cy="3816407"/>
            <a:chOff x="1387570" y="1446418"/>
            <a:chExt cx="6651037" cy="2786494"/>
          </a:xfrm>
        </p:grpSpPr>
        <p:sp>
          <p:nvSpPr>
            <p:cNvPr id="8" name="Rechteck 7"/>
            <p:cNvSpPr/>
            <p:nvPr/>
          </p:nvSpPr>
          <p:spPr>
            <a:xfrm>
              <a:off x="1425178" y="1473350"/>
              <a:ext cx="6586538" cy="2734271"/>
            </a:xfrm>
            <a:prstGeom prst="rect">
              <a:avLst/>
            </a:prstGeom>
            <a:solidFill>
              <a:srgbClr val="013A81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it-IT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22" name="Gerader Verbinder 21"/>
            <p:cNvCxnSpPr/>
            <p:nvPr/>
          </p:nvCxnSpPr>
          <p:spPr>
            <a:xfrm>
              <a:off x="1428850" y="1448412"/>
              <a:ext cx="0" cy="592931"/>
            </a:xfrm>
            <a:prstGeom prst="line">
              <a:avLst/>
            </a:prstGeom>
            <a:ln w="76200">
              <a:solidFill>
                <a:srgbClr val="C198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1429150" y="3609726"/>
              <a:ext cx="0" cy="592931"/>
            </a:xfrm>
            <a:prstGeom prst="line">
              <a:avLst/>
            </a:prstGeom>
            <a:ln w="76200">
              <a:solidFill>
                <a:srgbClr val="C198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/>
          </p:nvCxnSpPr>
          <p:spPr>
            <a:xfrm>
              <a:off x="8005340" y="3639981"/>
              <a:ext cx="0" cy="592931"/>
            </a:xfrm>
            <a:prstGeom prst="line">
              <a:avLst/>
            </a:prstGeom>
            <a:ln w="76200">
              <a:solidFill>
                <a:srgbClr val="C198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>
            <a:xfrm>
              <a:off x="8007659" y="1446418"/>
              <a:ext cx="0" cy="592931"/>
            </a:xfrm>
            <a:prstGeom prst="line">
              <a:avLst/>
            </a:prstGeom>
            <a:ln w="76200">
              <a:solidFill>
                <a:srgbClr val="C198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>
              <a:off x="1387570" y="4195088"/>
              <a:ext cx="571500" cy="0"/>
            </a:xfrm>
            <a:prstGeom prst="line">
              <a:avLst/>
            </a:prstGeom>
            <a:ln w="76200">
              <a:solidFill>
                <a:srgbClr val="C198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/>
            <p:nvPr/>
          </p:nvCxnSpPr>
          <p:spPr>
            <a:xfrm>
              <a:off x="7467107" y="4201323"/>
              <a:ext cx="571500" cy="0"/>
            </a:xfrm>
            <a:prstGeom prst="line">
              <a:avLst/>
            </a:prstGeom>
            <a:ln w="76200">
              <a:solidFill>
                <a:srgbClr val="C198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>
              <a:off x="7467107" y="1478952"/>
              <a:ext cx="571500" cy="0"/>
            </a:xfrm>
            <a:prstGeom prst="line">
              <a:avLst/>
            </a:prstGeom>
            <a:ln w="76200">
              <a:solidFill>
                <a:srgbClr val="C198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1393533" y="1478314"/>
              <a:ext cx="571500" cy="0"/>
            </a:xfrm>
            <a:prstGeom prst="line">
              <a:avLst/>
            </a:prstGeom>
            <a:ln w="76200">
              <a:solidFill>
                <a:srgbClr val="C198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508" y="2106173"/>
            <a:ext cx="1909575" cy="475670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7725EAC8-C13E-2E17-3637-D7F44F8B08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38" y="329396"/>
            <a:ext cx="930400" cy="930400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019" y="3170827"/>
            <a:ext cx="3258588" cy="123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596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9"/>
          <p:cNvSpPr txBox="1"/>
          <p:nvPr/>
        </p:nvSpPr>
        <p:spPr>
          <a:xfrm rot="16200000">
            <a:off x="-1145703" y="3064208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C29700"/>
                </a:solidFill>
                <a:latin typeface="Futura Com Light" panose="020B0402020204020303" pitchFamily="34" charset="0"/>
              </a:rPr>
              <a:t>RC Amministratori</a:t>
            </a:r>
            <a:endParaRPr lang="it-IT" spc="100" dirty="0">
              <a:solidFill>
                <a:srgbClr val="C29700"/>
              </a:solidFill>
              <a:latin typeface="Futura Com Light" panose="020B0402020204020303" pitchFamily="34" charset="0"/>
            </a:endParaRPr>
          </a:p>
        </p:txBody>
      </p:sp>
      <p:graphicFrame>
        <p:nvGraphicFramePr>
          <p:cNvPr id="6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440302"/>
              </p:ext>
            </p:extLst>
          </p:nvPr>
        </p:nvGraphicFramePr>
        <p:xfrm>
          <a:off x="405952" y="619753"/>
          <a:ext cx="8568952" cy="5102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98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32885">
                  <a:extLst>
                    <a:ext uri="{9D8B030D-6E8A-4147-A177-3AD203B41FA5}">
                      <a16:colId xmlns:a16="http://schemas.microsoft.com/office/drawing/2014/main" val="3510091153"/>
                    </a:ext>
                  </a:extLst>
                </a:gridCol>
              </a:tblGrid>
              <a:tr h="228345"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noProof="0" dirty="0">
                          <a:solidFill>
                            <a:schemeClr val="lt1"/>
                          </a:solidFill>
                          <a:latin typeface="Futura Com Light" panose="020B0402020204020303" pitchFamily="34" charset="0"/>
                          <a:ea typeface="+mn-ea"/>
                          <a:cs typeface="+mn-cs"/>
                        </a:rPr>
                        <a:t>Lotto 1 - RC Amministratori</a:t>
                      </a:r>
                    </a:p>
                  </a:txBody>
                  <a:tcPr marL="32276" marR="32276" marT="0" marB="0" anchor="ctr">
                    <a:solidFill>
                      <a:srgbClr val="003A8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noProof="0" dirty="0">
                        <a:solidFill>
                          <a:schemeClr val="bg1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>
                    <a:solidFill>
                      <a:srgbClr val="003A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5740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Assicurati</a:t>
                      </a:r>
                      <a:endParaRPr lang="de-DE" sz="90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Amministratori,</a:t>
                      </a: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Sindaci e Dirigenti presenti, passati, futuri incluso: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Membri del Consiglio di Amministrazione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Membri del Comitato Esecutivo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Membri del Consiglio Sindacale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Membri del Consiglio di Sorveglianza</a:t>
                      </a:r>
                    </a:p>
                    <a:p>
                      <a:pPr marL="274320" marR="0" indent="-22860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Membri del Consiglio di Gestione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Direttori Generali</a:t>
                      </a:r>
                    </a:p>
                    <a:p>
                      <a:pPr marL="274320" marR="0" lvl="0" indent="-2286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Amministratori Delegati</a:t>
                      </a: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Dirigenti 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Membri del Comitato di Sorveglianza ex D, </a:t>
                      </a:r>
                      <a:r>
                        <a:rPr lang="it-IT" sz="900" baseline="0" noProof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Lgs</a:t>
                      </a: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231/2001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Responsabile della Sicurezza D. </a:t>
                      </a:r>
                      <a:r>
                        <a:rPr lang="it-IT" sz="900" baseline="0" noProof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Lgs</a:t>
                      </a: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81/2008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Responsabile trattamento dei dati personali ex L.196/2003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Liquidatori volontari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Responsabile della Funzione Antiriciclaggio</a:t>
                      </a:r>
                    </a:p>
                    <a:p>
                      <a:pPr marL="27432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9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Responsabile delle Operazioni sospette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3794439120"/>
                  </a:ext>
                </a:extLst>
              </a:tr>
              <a:tr h="1162084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Garanzie</a:t>
                      </a:r>
                      <a:endParaRPr lang="de-DE" sz="90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 gridSpan="2"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it-IT" sz="900" b="0" kern="12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La Responsabilità Civile di Amministratori, Sindaci o Dirigenti (responsabilità individuale)</a:t>
                      </a:r>
                    </a:p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it-IT" sz="900" b="0" kern="12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Rimborso alla Società per i danni per i quali abbia risarcito un assicurato in conseguenza di un sinistro a seguito di un atto dannoso da essi commesso</a:t>
                      </a:r>
                    </a:p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it-IT" sz="900" b="0" kern="12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Costi di difesa (spese di resistenza)</a:t>
                      </a:r>
                    </a:p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it-IT" sz="900" b="0" kern="12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Responsabilità per atti dannosi commessi in esecuzione di un rapporto di lavoro</a:t>
                      </a:r>
                    </a:p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it-IT" sz="900" b="0" kern="12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Spese legali in relazione ad un’investigazione formale</a:t>
                      </a:r>
                    </a:p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it-IT" sz="900" b="0" kern="12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Responsabilità per cariche esterne ricoperte per designazione della Società</a:t>
                      </a: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400878"/>
                  </a:ext>
                </a:extLst>
              </a:tr>
              <a:tr h="227361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trike="noStrike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Durata</a:t>
                      </a:r>
                      <a:r>
                        <a:rPr lang="de-DE" sz="900" strike="noStrike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32276" marR="32276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u="none" strike="noStrik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30/04/2024 – 30/04/2025  senza la previsione del tacito rinnovo</a:t>
                      </a: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271484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Limite di </a:t>
                      </a:r>
                      <a:r>
                        <a:rPr lang="de-DE" sz="9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indennizzo</a:t>
                      </a:r>
                      <a:r>
                        <a:rPr lang="de-DE" sz="9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32276" marR="32276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D&amp;O: € 10.000.000,00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Sottolimite</a:t>
                      </a:r>
                      <a:r>
                        <a:rPr lang="it-IT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RC Professionale: € 5.000.000,00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Sottolimite</a:t>
                      </a:r>
                      <a:r>
                        <a:rPr lang="it-IT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per costi di difesa: € 2.500.000,00</a:t>
                      </a: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0544789"/>
                  </a:ext>
                </a:extLst>
              </a:tr>
              <a:tr h="50861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Periodo</a:t>
                      </a:r>
                      <a:r>
                        <a:rPr lang="de-DE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 </a:t>
                      </a:r>
                      <a:r>
                        <a:rPr lang="de-DE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osservazione</a:t>
                      </a:r>
                      <a:r>
                        <a:rPr lang="de-DE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de-DE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Postuma</a:t>
                      </a:r>
                      <a:r>
                        <a:rPr lang="de-DE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32276" marR="32276" marT="0" marB="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it-IT" sz="900" b="0" dirty="0">
                          <a:solidFill>
                            <a:srgbClr val="003A80"/>
                          </a:solidFill>
                          <a:latin typeface="Futura Com Light" panose="020B0402020204020303"/>
                        </a:rPr>
                        <a:t>Da</a:t>
                      </a:r>
                      <a:r>
                        <a:rPr lang="it-IT" sz="900" b="0" baseline="0" dirty="0">
                          <a:solidFill>
                            <a:srgbClr val="003A80"/>
                          </a:solidFill>
                          <a:latin typeface="Futura Com Light" panose="020B0402020204020303"/>
                        </a:rPr>
                        <a:t> 12 a 36 mesi </a:t>
                      </a:r>
                      <a:endParaRPr lang="it-IT" sz="900" b="0" dirty="0">
                        <a:solidFill>
                          <a:srgbClr val="003A80"/>
                        </a:solidFill>
                        <a:latin typeface="Futura Com Light" panose="020B0402020204020303"/>
                      </a:endParaRP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3148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Franchigia</a:t>
                      </a:r>
                      <a:endParaRPr lang="de-DE" sz="900" u="none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 gridSpan="2">
                  <a:txBody>
                    <a:bodyPr/>
                    <a:lstStyle/>
                    <a:p>
                      <a:pPr marL="0" lvl="0" indent="0" algn="just">
                        <a:buNone/>
                      </a:pPr>
                      <a:r>
                        <a:rPr lang="de-DE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Nessuna</a:t>
                      </a:r>
                      <a:endParaRPr lang="de-DE" sz="900" u="none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buNone/>
                      </a:pPr>
                      <a:r>
                        <a:rPr lang="de-DE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la </a:t>
                      </a:r>
                      <a:r>
                        <a:rPr lang="de-DE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sola</a:t>
                      </a:r>
                      <a:r>
                        <a:rPr lang="de-DE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garanzia</a:t>
                      </a:r>
                      <a:r>
                        <a:rPr lang="de-DE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 RC Professionale </a:t>
                      </a:r>
                      <a:r>
                        <a:rPr lang="de-DE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franchigia</a:t>
                      </a:r>
                      <a:r>
                        <a:rPr lang="de-DE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 € 100.000,00</a:t>
                      </a: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2334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Territorialità</a:t>
                      </a:r>
                      <a:endParaRPr lang="de-DE" sz="900" u="none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 gridSpan="2">
                  <a:txBody>
                    <a:bodyPr/>
                    <a:lstStyle/>
                    <a:p>
                      <a:pPr marL="45720" marR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2689225" algn="r"/>
                        </a:tabLst>
                        <a:defRPr/>
                      </a:pPr>
                      <a:r>
                        <a:rPr lang="it-IT" sz="9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Mondo Intero esclusi USA e CANADA</a:t>
                      </a: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890800"/>
                  </a:ext>
                </a:extLst>
              </a:tr>
              <a:tr h="380902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 </a:t>
                      </a:r>
                      <a:r>
                        <a:rPr lang="de-DE" sz="9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d‘asta</a:t>
                      </a:r>
                      <a:r>
                        <a:rPr lang="de-DE" sz="9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9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annua</a:t>
                      </a:r>
                      <a:r>
                        <a:rPr lang="de-DE" sz="9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9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lorda</a:t>
                      </a:r>
                      <a:endParaRPr lang="de-DE" sz="900" b="1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 gridSpan="2">
                  <a:txBody>
                    <a:bodyPr/>
                    <a:lstStyle/>
                    <a:p>
                      <a:pPr marL="45720" marR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2689225" algn="r"/>
                        </a:tabLst>
                        <a:defRPr/>
                      </a:pPr>
                      <a:r>
                        <a:rPr lang="it-IT" sz="900" b="1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€ 120.000,00</a:t>
                      </a: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6243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607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9"/>
          <p:cNvSpPr txBox="1"/>
          <p:nvPr/>
        </p:nvSpPr>
        <p:spPr>
          <a:xfrm rot="16200000">
            <a:off x="-1972422" y="3139130"/>
            <a:ext cx="453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pc="100" dirty="0">
                <a:solidFill>
                  <a:srgbClr val="C29700"/>
                </a:solidFill>
                <a:latin typeface="Futura Com Light" panose="020B0402020204020303" pitchFamily="34" charset="0"/>
              </a:rPr>
              <a:t>RCT/O</a:t>
            </a:r>
          </a:p>
        </p:txBody>
      </p:sp>
      <p:graphicFrame>
        <p:nvGraphicFramePr>
          <p:cNvPr id="4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588824"/>
              </p:ext>
            </p:extLst>
          </p:nvPr>
        </p:nvGraphicFramePr>
        <p:xfrm>
          <a:off x="713526" y="552806"/>
          <a:ext cx="8033806" cy="4362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2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01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6562"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noProof="0" dirty="0">
                          <a:solidFill>
                            <a:schemeClr val="lt1"/>
                          </a:solidFill>
                          <a:latin typeface="Futura Com Light" panose="020B0402020204020303" pitchFamily="34" charset="0"/>
                          <a:ea typeface="+mn-ea"/>
                          <a:cs typeface="+mn-cs"/>
                        </a:rPr>
                        <a:t>Lotto 2 - RCT/O</a:t>
                      </a:r>
                      <a:endParaRPr lang="it-IT" sz="1800" b="1" kern="1200" baseline="0" noProof="0" dirty="0">
                        <a:solidFill>
                          <a:schemeClr val="lt1"/>
                        </a:solidFill>
                        <a:latin typeface="Futura Com Light" panose="020B0402020204020303" pitchFamily="34" charset="0"/>
                        <a:ea typeface="+mn-ea"/>
                        <a:cs typeface="+mn-cs"/>
                      </a:endParaRPr>
                    </a:p>
                  </a:txBody>
                  <a:tcPr marL="32276" marR="32276" marT="0" marB="0" anchor="ctr">
                    <a:solidFill>
                      <a:srgbClr val="003A8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kern="1200" noProof="0" dirty="0">
                        <a:solidFill>
                          <a:schemeClr val="lt1"/>
                        </a:solidFill>
                        <a:latin typeface="Futura Com Light" panose="020B0402020204020303" pitchFamily="34" charset="0"/>
                        <a:ea typeface="+mn-ea"/>
                        <a:cs typeface="+mn-cs"/>
                      </a:endParaRPr>
                    </a:p>
                  </a:txBody>
                  <a:tcPr marL="32276" marR="32276" marT="0" marB="0" anchor="ctr">
                    <a:solidFill>
                      <a:srgbClr val="003A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755">
                <a:tc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Descrizione</a:t>
                      </a:r>
                      <a:r>
                        <a:rPr lang="de-DE" sz="14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del </a:t>
                      </a:r>
                      <a:r>
                        <a:rPr lang="de-DE" sz="1400" u="none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rischio</a:t>
                      </a:r>
                      <a:endParaRPr lang="de-DE" sz="1400" u="none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kern="1200" baseline="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L’assicurazione risponde per danni materiali e corporali a terzi con responsabilità civile dell’Assicurato. Euregio Plus SGR si occupa di attività di consulenza finanziaria e gestionale. 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967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Massimali</a:t>
                      </a:r>
                      <a:endParaRPr lang="de-DE" sz="1400" kern="1200" dirty="0">
                        <a:solidFill>
                          <a:srgbClr val="003A80"/>
                        </a:solidFill>
                        <a:effectLst/>
                        <a:latin typeface="Futura Com Light" panose="020B0402020204020303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Sezione RCT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€ 5.000.000,00 per ogni sinistro, con limite di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€ 3.000.000,00 per ogni persona, con il limite di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€ 150.000,00 per danni a cose anche se appartenenti a più persone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u="none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Sezione RCO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€ 3.000.000,00 per ogni prestatore di lavoro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089">
                <a:tc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Estensioni</a:t>
                      </a:r>
                      <a:endParaRPr lang="de-DE" sz="1400" kern="1200" dirty="0">
                        <a:solidFill>
                          <a:srgbClr val="003A80"/>
                        </a:solidFill>
                        <a:effectLst/>
                        <a:latin typeface="Futura Com Light" panose="020B0402020204020303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Malattie professionali € 1.500.000,00 (retroattività 30.04.2023)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1528921523"/>
                  </a:ext>
                </a:extLst>
              </a:tr>
              <a:tr h="357471">
                <a:tc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Parametro di </a:t>
                      </a:r>
                      <a:r>
                        <a:rPr lang="de-DE" sz="1400" kern="12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calcolo</a:t>
                      </a:r>
                      <a:r>
                        <a:rPr lang="de-DE" sz="140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del </a:t>
                      </a:r>
                      <a:r>
                        <a:rPr lang="de-DE" sz="1400" kern="12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premio</a:t>
                      </a:r>
                      <a:endParaRPr lang="de-DE" sz="1400" kern="1200" dirty="0">
                        <a:solidFill>
                          <a:srgbClr val="003A80"/>
                        </a:solidFill>
                        <a:effectLst/>
                        <a:latin typeface="Futura Com Light" panose="020B0402020204020303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Retribuzioni annue lorde erogate € 1.200.000,00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144808653"/>
                  </a:ext>
                </a:extLst>
              </a:tr>
              <a:tr h="382222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 </a:t>
                      </a:r>
                      <a:r>
                        <a:rPr lang="de-DE" sz="14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d‘asta</a:t>
                      </a:r>
                      <a:r>
                        <a:rPr lang="de-DE" sz="14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annua</a:t>
                      </a:r>
                      <a:r>
                        <a:rPr lang="de-DE" sz="14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lorda</a:t>
                      </a:r>
                      <a:endParaRPr lang="de-DE" sz="1400" b="1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400" b="1" kern="1200" baseline="0" noProof="0" dirty="0">
                          <a:solidFill>
                            <a:srgbClr val="003A80"/>
                          </a:solidFill>
                          <a:latin typeface="Futura Com Light" panose="020B0402020204020303"/>
                          <a:ea typeface="+mn-ea"/>
                          <a:cs typeface="+mn-cs"/>
                        </a:rPr>
                        <a:t>€ 3.200,00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3832010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808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9"/>
          <p:cNvSpPr txBox="1"/>
          <p:nvPr/>
        </p:nvSpPr>
        <p:spPr>
          <a:xfrm rot="16200000">
            <a:off x="-1904073" y="3064314"/>
            <a:ext cx="453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pc="100" dirty="0">
                <a:solidFill>
                  <a:srgbClr val="C29700"/>
                </a:solidFill>
                <a:latin typeface="Futura Com Light" panose="020B0402020204020303" pitchFamily="34" charset="0"/>
              </a:rPr>
              <a:t>Globale Ufficio</a:t>
            </a:r>
          </a:p>
        </p:txBody>
      </p:sp>
      <p:graphicFrame>
        <p:nvGraphicFramePr>
          <p:cNvPr id="4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577225"/>
              </p:ext>
            </p:extLst>
          </p:nvPr>
        </p:nvGraphicFramePr>
        <p:xfrm>
          <a:off x="548845" y="1340767"/>
          <a:ext cx="8329148" cy="3922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3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0943">
                <a:tc gridSpan="2"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baseline="0" noProof="0" dirty="0">
                          <a:solidFill>
                            <a:schemeClr val="bg1"/>
                          </a:solidFill>
                          <a:effectLst/>
                          <a:latin typeface="Futura Com Light" panose="020B0402020204020303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Lotto 3 – Polizza incendio Ufficio</a:t>
                      </a:r>
                    </a:p>
                  </a:txBody>
                  <a:tcPr marL="32276" marR="32276" marT="0" marB="0" anchor="ctr">
                    <a:solidFill>
                      <a:srgbClr val="003A8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baseline="0" noProof="0" dirty="0">
                        <a:solidFill>
                          <a:schemeClr val="bg1"/>
                        </a:solidFill>
                        <a:effectLst/>
                        <a:latin typeface="Futura Com Light" panose="020B0402020204020303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>
                    <a:solidFill>
                      <a:srgbClr val="003A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519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Ubicazione</a:t>
                      </a:r>
                      <a:r>
                        <a:rPr lang="de-DE" sz="14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del </a:t>
                      </a:r>
                      <a:r>
                        <a:rPr lang="de-DE" sz="14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Rischio</a:t>
                      </a:r>
                      <a:endParaRPr lang="de-DE" sz="140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Passaggio Duomo 15 – 39100 Bolzano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2433565546"/>
                  </a:ext>
                </a:extLst>
              </a:tr>
              <a:tr h="1679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Somme/</a:t>
                      </a:r>
                      <a:r>
                        <a:rPr lang="de-DE" sz="14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partite</a:t>
                      </a:r>
                      <a:r>
                        <a:rPr lang="de-DE" sz="14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assicurate</a:t>
                      </a:r>
                      <a:endParaRPr lang="de-DE" sz="140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Contenuto, Macchinari, comprese le apparecchiature elettroniche                                              € 210.500,00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it-IT" sz="1400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Ricorso terzi                                                                                                                      €   500.000,00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it-IT" sz="1400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Spese demolizione e sgombero                                                                                           10 % dell’indennizzo liquidabile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3488053744"/>
                  </a:ext>
                </a:extLst>
              </a:tr>
              <a:tr h="692145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 </a:t>
                      </a:r>
                      <a:r>
                        <a:rPr lang="de-DE" sz="14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d‘asta</a:t>
                      </a:r>
                      <a:r>
                        <a:rPr lang="de-DE" sz="14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annua</a:t>
                      </a:r>
                      <a:r>
                        <a:rPr lang="de-DE" sz="14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lorda</a:t>
                      </a:r>
                      <a:endParaRPr lang="de-DE" sz="1400" b="1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400" b="1" kern="1200" noProof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€ 1.000,00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3763660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814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2618509"/>
            <a:ext cx="738664" cy="156279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it-IT" spc="100" dirty="0">
                <a:solidFill>
                  <a:srgbClr val="C29700"/>
                </a:solidFill>
                <a:latin typeface="Futura Com Light" panose="020B0402020204020303" pitchFamily="34" charset="0"/>
              </a:rPr>
              <a:t>KASKO KM</a:t>
            </a:r>
          </a:p>
          <a:p>
            <a:pPr algn="ctr"/>
            <a:endParaRPr lang="it-IT" spc="100" dirty="0">
              <a:solidFill>
                <a:srgbClr val="C29700"/>
              </a:solidFill>
              <a:latin typeface="Futura Com Light" panose="020B0402020204020303" pitchFamily="34" charset="0"/>
            </a:endParaRPr>
          </a:p>
        </p:txBody>
      </p:sp>
      <p:graphicFrame>
        <p:nvGraphicFramePr>
          <p:cNvPr id="6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43910"/>
              </p:ext>
            </p:extLst>
          </p:nvPr>
        </p:nvGraphicFramePr>
        <p:xfrm>
          <a:off x="583388" y="362309"/>
          <a:ext cx="8129293" cy="5073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2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0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3140">
                  <a:extLst>
                    <a:ext uri="{9D8B030D-6E8A-4147-A177-3AD203B41FA5}">
                      <a16:colId xmlns:a16="http://schemas.microsoft.com/office/drawing/2014/main" val="2103835542"/>
                    </a:ext>
                  </a:extLst>
                </a:gridCol>
                <a:gridCol w="2033140">
                  <a:extLst>
                    <a:ext uri="{9D8B030D-6E8A-4147-A177-3AD203B41FA5}">
                      <a16:colId xmlns:a16="http://schemas.microsoft.com/office/drawing/2014/main" val="726424752"/>
                    </a:ext>
                  </a:extLst>
                </a:gridCol>
              </a:tblGrid>
              <a:tr h="429680"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noProof="0" dirty="0">
                          <a:solidFill>
                            <a:schemeClr val="lt1"/>
                          </a:solidFill>
                          <a:latin typeface="Futura Com Light" panose="020B0402020204020303" pitchFamily="34" charset="0"/>
                          <a:ea typeface="+mn-ea"/>
                          <a:cs typeface="+mn-cs"/>
                        </a:rPr>
                        <a:t>Lotto 4 - Polizza Kasko KM</a:t>
                      </a:r>
                    </a:p>
                  </a:txBody>
                  <a:tcPr marL="32276" marR="32276" marT="0" marB="0" anchor="ctr">
                    <a:solidFill>
                      <a:srgbClr val="003A8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kern="1200" noProof="0" dirty="0">
                        <a:solidFill>
                          <a:schemeClr val="lt1"/>
                        </a:solidFill>
                        <a:latin typeface="Futura Com Light" panose="020B0402020204020303" pitchFamily="34" charset="0"/>
                        <a:ea typeface="+mn-ea"/>
                        <a:cs typeface="+mn-cs"/>
                      </a:endParaRPr>
                    </a:p>
                  </a:txBody>
                  <a:tcPr marL="32276" marR="32276" marT="0" marB="0" anchor="ctr">
                    <a:solidFill>
                      <a:srgbClr val="003A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294">
                <a:tc>
                  <a:txBody>
                    <a:bodyPr/>
                    <a:lstStyle/>
                    <a:p>
                      <a:pPr marL="4572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Mezzi</a:t>
                      </a:r>
                      <a:r>
                        <a:rPr lang="de-DE" sz="140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kern="12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assicurati</a:t>
                      </a:r>
                      <a:endParaRPr lang="de-DE" sz="1400" kern="120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 gridSpan="3">
                  <a:txBody>
                    <a:bodyPr/>
                    <a:lstStyle/>
                    <a:p>
                      <a:pPr marL="4572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Veicoli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 proprietà  e/o in uso dei dipendenti/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associati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e/o Amministratori, utilizzati in occasione di missione o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ordini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servizio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documentati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per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Euregio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Plus SGR.</a:t>
                      </a: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600">
                <a:tc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Preventivo</a:t>
                      </a:r>
                      <a:r>
                        <a:rPr lang="de-DE" sz="14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chilometri</a:t>
                      </a:r>
                      <a:endParaRPr lang="de-DE" sz="140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 gridSpan="3"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40.000 km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annui</a:t>
                      </a:r>
                      <a:endParaRPr lang="de-DE" sz="1400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012">
                <a:tc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Calcolo</a:t>
                      </a:r>
                      <a:r>
                        <a:rPr lang="de-DE" sz="14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del </a:t>
                      </a:r>
                      <a:r>
                        <a:rPr lang="de-DE" sz="14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premio</a:t>
                      </a:r>
                      <a:endParaRPr lang="de-DE" sz="140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 gridSpan="3"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Premio netto € ____ al km</a:t>
                      </a: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6879"/>
                  </a:ext>
                </a:extLst>
              </a:tr>
              <a:tr h="272984">
                <a:tc rowSpan="8"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Garanzie</a:t>
                      </a:r>
                      <a:r>
                        <a:rPr lang="de-DE" sz="14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lang="de-DE" sz="14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somme</a:t>
                      </a:r>
                      <a:r>
                        <a:rPr lang="de-DE" sz="14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assicurate</a:t>
                      </a:r>
                      <a:endParaRPr lang="de-DE" sz="140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</a:t>
                      </a: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kern="1200" baseline="0" dirty="0" err="1">
                          <a:solidFill>
                            <a:srgbClr val="C2970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Franchigie</a:t>
                      </a:r>
                      <a:r>
                        <a:rPr lang="de-DE" sz="1400" b="0" kern="1200" baseline="0" dirty="0">
                          <a:solidFill>
                            <a:srgbClr val="C2970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e </a:t>
                      </a:r>
                      <a:r>
                        <a:rPr lang="de-DE" sz="1400" b="0" kern="1200" baseline="0" dirty="0" err="1">
                          <a:solidFill>
                            <a:srgbClr val="C2970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scoperti</a:t>
                      </a:r>
                      <a:endParaRPr lang="de-DE" sz="1400" b="0" kern="1200" baseline="0" dirty="0">
                        <a:solidFill>
                          <a:srgbClr val="C29700"/>
                        </a:solidFill>
                        <a:effectLst/>
                        <a:latin typeface="Futura Com Light" panose="020B0402020204020303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kern="1200" baseline="0" dirty="0" err="1">
                          <a:solidFill>
                            <a:srgbClr val="C2970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Limiti</a:t>
                      </a:r>
                      <a:r>
                        <a:rPr lang="de-DE" sz="1400" b="0" kern="1200" baseline="0" dirty="0">
                          <a:solidFill>
                            <a:srgbClr val="C2970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di </a:t>
                      </a:r>
                      <a:r>
                        <a:rPr lang="de-DE" sz="1400" b="0" kern="1200" baseline="0" dirty="0" err="1">
                          <a:solidFill>
                            <a:srgbClr val="C29700"/>
                          </a:solidFill>
                          <a:effectLst/>
                          <a:latin typeface="Futura Com Light" panose="020B0402020204020303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indennizzo</a:t>
                      </a:r>
                      <a:endParaRPr lang="de-DE" sz="1400" b="0" kern="1200" baseline="0" dirty="0">
                        <a:solidFill>
                          <a:srgbClr val="C29700"/>
                        </a:solidFill>
                        <a:effectLst/>
                        <a:latin typeface="Futura Com Light" panose="020B0402020204020303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9095456"/>
                  </a:ext>
                </a:extLst>
              </a:tr>
              <a:tr h="435200">
                <a:tc vMerge="1"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Incendio</a:t>
                      </a:r>
                      <a:endParaRPr lang="de-DE" sz="1400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nessuno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scoperto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franchigia</a:t>
                      </a:r>
                      <a:endParaRPr lang="de-DE" sz="1400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€ 30.000,00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1827206074"/>
                  </a:ext>
                </a:extLst>
              </a:tr>
              <a:tr h="217600">
                <a:tc vMerge="1"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Atti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socio-politici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</a:t>
                      </a: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€ 100,00</a:t>
                      </a: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€ 30.000,00 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3168511732"/>
                  </a:ext>
                </a:extLst>
              </a:tr>
              <a:tr h="231925">
                <a:tc vMerge="1"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Danni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accidentali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</a:t>
                      </a: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€ 100,00</a:t>
                      </a: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€ 30.000,00 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110737915"/>
                  </a:ext>
                </a:extLst>
              </a:tr>
              <a:tr h="2176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Furto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Rapina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</a:t>
                      </a: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€ 100,00</a:t>
                      </a: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€ 30.000,00 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478097004"/>
                  </a:ext>
                </a:extLst>
              </a:tr>
              <a:tr h="2176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Eventi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naturali</a:t>
                      </a:r>
                      <a:endParaRPr lang="de-DE" sz="1400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€ 100,00</a:t>
                      </a: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€ 30.000,00 (€ 5.000,00 in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grandine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2233596510"/>
                  </a:ext>
                </a:extLst>
              </a:tr>
              <a:tr h="435200">
                <a:tc vMerge="1"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Cristalli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nessuno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scoperto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franchigia</a:t>
                      </a:r>
                      <a:endParaRPr lang="de-DE" sz="1400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€ 1.000,00 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4025486762"/>
                  </a:ext>
                </a:extLst>
              </a:tr>
              <a:tr h="4352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Soccorso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stradale</a:t>
                      </a:r>
                      <a:endParaRPr lang="de-DE" sz="1400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nessuno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scoperto</a:t>
                      </a: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 </a:t>
                      </a:r>
                      <a:r>
                        <a:rPr lang="de-DE" sz="1400" kern="1200" baseline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franchigia</a:t>
                      </a:r>
                      <a:endParaRPr lang="de-DE" sz="1400" kern="1200" baseline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</a:t>
                      </a:r>
                      <a:r>
                        <a:rPr lang="it-IT" sz="14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1.000,00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1194901942"/>
                  </a:ext>
                </a:extLst>
              </a:tr>
              <a:tr h="435200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 </a:t>
                      </a:r>
                      <a:r>
                        <a:rPr lang="de-DE" sz="14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d‘asta</a:t>
                      </a:r>
                      <a:r>
                        <a:rPr lang="de-DE" sz="14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annua</a:t>
                      </a:r>
                      <a:r>
                        <a:rPr lang="de-DE" sz="14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lorda</a:t>
                      </a:r>
                      <a:endParaRPr lang="de-DE" sz="1400" b="1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 gridSpan="3">
                  <a:txBody>
                    <a:bodyPr/>
                    <a:lstStyle/>
                    <a:p>
                      <a:pPr marL="4572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400" b="1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€ 3.500,00</a:t>
                      </a:r>
                    </a:p>
                  </a:txBody>
                  <a:tcPr marL="32276" marR="32276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50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D80F9-341A-4781-BFFF-09CE05B38A7D}" type="slidenum">
              <a:rPr lang="it-IT" smtClean="0"/>
              <a:t>6</a:t>
            </a:fld>
            <a:endParaRPr lang="it-IT"/>
          </a:p>
        </p:txBody>
      </p:sp>
      <p:graphicFrame>
        <p:nvGraphicFramePr>
          <p:cNvPr id="5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260084"/>
              </p:ext>
            </p:extLst>
          </p:nvPr>
        </p:nvGraphicFramePr>
        <p:xfrm>
          <a:off x="690114" y="716157"/>
          <a:ext cx="8104752" cy="3837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7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4499"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noProof="0" dirty="0">
                          <a:solidFill>
                            <a:schemeClr val="lt1"/>
                          </a:solidFill>
                          <a:latin typeface="Futura Com Light" panose="020B0402020204020303" pitchFamily="34" charset="0"/>
                          <a:ea typeface="+mn-ea"/>
                          <a:cs typeface="+mn-cs"/>
                        </a:rPr>
                        <a:t>Lotto</a:t>
                      </a:r>
                      <a:r>
                        <a:rPr lang="it-IT" sz="1800" b="1" kern="1200" baseline="0" noProof="0" dirty="0">
                          <a:solidFill>
                            <a:schemeClr val="lt1"/>
                          </a:solidFill>
                          <a:latin typeface="Futura Com Light" panose="020B0402020204020303" pitchFamily="34" charset="0"/>
                          <a:ea typeface="+mn-ea"/>
                          <a:cs typeface="+mn-cs"/>
                        </a:rPr>
                        <a:t> 5 - </a:t>
                      </a:r>
                      <a:r>
                        <a:rPr lang="it-IT" sz="1800" b="1" kern="1200" noProof="0" dirty="0">
                          <a:solidFill>
                            <a:schemeClr val="lt1"/>
                          </a:solidFill>
                          <a:latin typeface="Futura Com Light" panose="020B0402020204020303" pitchFamily="34" charset="0"/>
                          <a:ea typeface="+mn-ea"/>
                          <a:cs typeface="+mn-cs"/>
                        </a:rPr>
                        <a:t>Infortuni Dirigenti</a:t>
                      </a:r>
                    </a:p>
                  </a:txBody>
                  <a:tcPr marL="32276" marR="32276" marT="0" marB="0" anchor="ctr">
                    <a:solidFill>
                      <a:srgbClr val="003A8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kern="1200" noProof="0" dirty="0">
                        <a:solidFill>
                          <a:schemeClr val="lt1"/>
                        </a:solidFill>
                        <a:latin typeface="Futura Com Light" panose="020B0402020204020303" pitchFamily="34" charset="0"/>
                        <a:ea typeface="+mn-ea"/>
                        <a:cs typeface="+mn-cs"/>
                      </a:endParaRPr>
                    </a:p>
                  </a:txBody>
                  <a:tcPr marL="32276" marR="32276" marT="0" marB="0" anchor="ctr">
                    <a:solidFill>
                      <a:srgbClr val="003A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4499">
                <a:tc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Categoria</a:t>
                      </a:r>
                      <a:r>
                        <a:rPr lang="de-DE" sz="16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assicurata</a:t>
                      </a:r>
                      <a:endParaRPr lang="de-DE" sz="160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600" b="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Dirigenti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4051465380"/>
                  </a:ext>
                </a:extLst>
              </a:tr>
              <a:tr h="864721">
                <a:tc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Garanzie</a:t>
                      </a:r>
                      <a:r>
                        <a:rPr lang="de-DE" sz="16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de-DE" sz="16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Capitali</a:t>
                      </a:r>
                      <a:r>
                        <a:rPr lang="de-DE" sz="16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assicurati</a:t>
                      </a:r>
                      <a:endParaRPr lang="de-DE" sz="160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60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Caso Morte: 5 volte la retribuzione</a:t>
                      </a:r>
                      <a:r>
                        <a:rPr lang="it-IT" sz="16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annua lorda – fino ad un massimo di</a:t>
                      </a:r>
                      <a:r>
                        <a:rPr lang="it-IT" sz="160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€ 1.000.000,00</a:t>
                      </a:r>
                    </a:p>
                    <a:p>
                      <a:pPr algn="just"/>
                      <a:r>
                        <a:rPr lang="it-IT" sz="160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Invalidità permanente: 6 volte la retribuzione</a:t>
                      </a:r>
                      <a:r>
                        <a:rPr lang="it-IT" sz="160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annua lorda</a:t>
                      </a:r>
                      <a:r>
                        <a:rPr lang="it-IT" sz="160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fino ad un massimo di € 1.200.000,00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2377125493"/>
                  </a:ext>
                </a:extLst>
              </a:tr>
              <a:tr h="958228">
                <a:tc>
                  <a:txBody>
                    <a:bodyPr/>
                    <a:lstStyle/>
                    <a:p>
                      <a:pPr marL="4572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Calcolo</a:t>
                      </a:r>
                      <a:r>
                        <a:rPr lang="de-DE" sz="1600" b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del </a:t>
                      </a:r>
                      <a:r>
                        <a:rPr lang="de-DE" sz="1600" b="0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premio</a:t>
                      </a:r>
                      <a:endParaRPr lang="de-DE" sz="1600" b="0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600" b="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Retribuzioni annue lorde preventivate pari a</a:t>
                      </a:r>
                      <a:r>
                        <a:rPr lang="it-IT" sz="1600" b="0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€ 160.000,00</a:t>
                      </a:r>
                      <a:r>
                        <a:rPr lang="it-IT" sz="1600" b="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just"/>
                      <a:r>
                        <a:rPr lang="it-IT" sz="1600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Regolazione premio in funzione delle retribuzioni consuntive a fine annualità.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1318120173"/>
                  </a:ext>
                </a:extLst>
              </a:tr>
              <a:tr h="634499">
                <a:tc>
                  <a:txBody>
                    <a:bodyPr/>
                    <a:lstStyle/>
                    <a:p>
                      <a:pPr marL="4572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 </a:t>
                      </a:r>
                      <a:r>
                        <a:rPr lang="de-DE" sz="16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d‘asta</a:t>
                      </a:r>
                      <a:r>
                        <a:rPr lang="de-DE" sz="16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6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annua</a:t>
                      </a:r>
                      <a:r>
                        <a:rPr lang="de-DE" sz="1600" b="1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600" b="1" dirty="0" err="1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lorda</a:t>
                      </a:r>
                      <a:endParaRPr lang="de-DE" sz="1600" b="1" dirty="0">
                        <a:solidFill>
                          <a:srgbClr val="003A80"/>
                        </a:solidFill>
                        <a:effectLst/>
                        <a:latin typeface="Futura Com Light" panose="020B04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76" marR="32276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buFontTx/>
                        <a:buNone/>
                      </a:pPr>
                      <a:r>
                        <a:rPr lang="it-IT" sz="1600" b="1" kern="120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</a:t>
                      </a:r>
                      <a:r>
                        <a:rPr lang="it-IT" sz="1600" b="1" kern="1200" baseline="0" dirty="0">
                          <a:solidFill>
                            <a:srgbClr val="003A80"/>
                          </a:solidFill>
                          <a:effectLst/>
                          <a:latin typeface="Futura Com Light" panose="020B04020202040203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1.400,00  </a:t>
                      </a:r>
                    </a:p>
                  </a:txBody>
                  <a:tcPr marL="32276" marR="32276" marT="0" marB="0" anchor="ctr"/>
                </a:tc>
                <a:extLst>
                  <a:ext uri="{0D108BD9-81ED-4DB2-BD59-A6C34878D82A}">
                    <a16:rowId xmlns:a16="http://schemas.microsoft.com/office/drawing/2014/main" val="2904406865"/>
                  </a:ext>
                </a:extLst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 rot="16200000">
            <a:off x="-532015" y="3110883"/>
            <a:ext cx="18287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spc="100" dirty="0">
                <a:solidFill>
                  <a:srgbClr val="C29700"/>
                </a:solidFill>
                <a:latin typeface="Futura Com Light" panose="020B0402020204020303" pitchFamily="34" charset="0"/>
              </a:rPr>
              <a:t>Infortuni</a:t>
            </a:r>
          </a:p>
        </p:txBody>
      </p:sp>
    </p:spTree>
    <p:extLst>
      <p:ext uri="{BB962C8B-B14F-4D97-AF65-F5344CB8AC3E}">
        <p14:creationId xmlns:p14="http://schemas.microsoft.com/office/powerpoint/2010/main" val="532732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1604962" y="2276872"/>
            <a:ext cx="59340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Times New Roman" panose="02020603050405020304" pitchFamily="18" charset="0"/>
                <a:sym typeface="Wingdings 2" panose="05020102010507070707" pitchFamily="18" charset="2"/>
              </a:rPr>
              <a:t>Siamo sempre volentieri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Times New Roman" panose="02020603050405020304" pitchFamily="18" charset="0"/>
                <a:sym typeface="Wingdings 2" panose="05020102010507070707" pitchFamily="18" charset="2"/>
              </a:rPr>
              <a:t>a Vostra disposizione.</a:t>
            </a:r>
          </a:p>
        </p:txBody>
      </p:sp>
      <p:sp>
        <p:nvSpPr>
          <p:cNvPr id="74" name="TextBox 5"/>
          <p:cNvSpPr txBox="1"/>
          <p:nvPr/>
        </p:nvSpPr>
        <p:spPr>
          <a:xfrm>
            <a:off x="3834792" y="3872082"/>
            <a:ext cx="2753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FFFFFF"/>
                </a:solidFill>
                <a:latin typeface="Futura Com Light" panose="020B0402020204020303" pitchFamily="34" charset="0"/>
                <a:cs typeface="Times New Roman" panose="02020603050405020304" pitchFamily="18" charset="0"/>
              </a:rPr>
              <a:t>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Times New Roman" panose="02020603050405020304" pitchFamily="18" charset="0"/>
              </a:rPr>
              <a:t>lena.sacchetti@assiconsult.com</a:t>
            </a:r>
          </a:p>
        </p:txBody>
      </p:sp>
      <p:sp>
        <p:nvSpPr>
          <p:cNvPr id="75" name="TextBox 8"/>
          <p:cNvSpPr txBox="1"/>
          <p:nvPr/>
        </p:nvSpPr>
        <p:spPr>
          <a:xfrm>
            <a:off x="3821751" y="3536802"/>
            <a:ext cx="1844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Times New Roman" panose="02020603050405020304" pitchFamily="18" charset="0"/>
              </a:rPr>
              <a:t>+39 0471 069900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utura Com Light" panose="020B0402020204020303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7" name="TextBox 11"/>
          <p:cNvSpPr txBox="1"/>
          <p:nvPr/>
        </p:nvSpPr>
        <p:spPr>
          <a:xfrm>
            <a:off x="3826042" y="4209552"/>
            <a:ext cx="2516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Times New Roman" panose="02020603050405020304" pitchFamily="18" charset="0"/>
              </a:rPr>
              <a:t>www.assiconsult.com</a:t>
            </a:r>
          </a:p>
        </p:txBody>
      </p:sp>
      <p:sp>
        <p:nvSpPr>
          <p:cNvPr id="145" name="Textfeld 144"/>
          <p:cNvSpPr txBox="1"/>
          <p:nvPr/>
        </p:nvSpPr>
        <p:spPr>
          <a:xfrm rot="16200000">
            <a:off x="7276769" y="1626874"/>
            <a:ext cx="3484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2A89BD5-51CE-41B4-A6D4-93E1CF1748C2}" type="datetime1">
              <a:rPr lang="it-IT" sz="900" smtClean="0">
                <a:solidFill>
                  <a:srgbClr val="FFFFFF"/>
                </a:solidFill>
                <a:latin typeface="Futura Com Light" panose="020B0402020204020303" pitchFamily="34" charset="0"/>
                <a:cs typeface="Times New Roman" panose="02020603050405020304" pitchFamily="18" charset="0"/>
              </a:rPr>
              <a:t>04/03/2024</a:t>
            </a:fld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Times New Roman" panose="02020603050405020304" pitchFamily="18" charset="0"/>
              </a:rPr>
              <a:t> |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Times New Roman" panose="02020603050405020304" pitchFamily="18" charset="0"/>
              </a:rPr>
              <a:t>Versione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m Light" panose="020B0402020204020303" pitchFamily="34" charset="0"/>
                <a:ea typeface="+mn-ea"/>
                <a:cs typeface="Times New Roman" panose="02020603050405020304" pitchFamily="18" charset="0"/>
              </a:rPr>
              <a:t> 10</a:t>
            </a:r>
          </a:p>
        </p:txBody>
      </p:sp>
    </p:spTree>
    <p:extLst>
      <p:ext uri="{BB962C8B-B14F-4D97-AF65-F5344CB8AC3E}">
        <p14:creationId xmlns:p14="http://schemas.microsoft.com/office/powerpoint/2010/main" val="1004235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06E62458213D49ADDF632ED5EA317F" ma:contentTypeVersion="6" ma:contentTypeDescription="Create a new document." ma:contentTypeScope="" ma:versionID="4f14558c8b5ff9a73d9454e6341c2d80">
  <xsd:schema xmlns:xsd="http://www.w3.org/2001/XMLSchema" xmlns:xs="http://www.w3.org/2001/XMLSchema" xmlns:p="http://schemas.microsoft.com/office/2006/metadata/properties" xmlns:ns2="e57fe10e-f68f-487b-b05d-38a2ef2debd7" xmlns:ns3="5bb90c79-7e3b-40da-87f8-ddfa2c02f969" targetNamespace="http://schemas.microsoft.com/office/2006/metadata/properties" ma:root="true" ma:fieldsID="33817a38d2cdbe84ad33729566de790e" ns2:_="" ns3:_="">
    <xsd:import namespace="e57fe10e-f68f-487b-b05d-38a2ef2debd7"/>
    <xsd:import namespace="5bb90c79-7e3b-40da-87f8-ddfa2c02f96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7fe10e-f68f-487b-b05d-38a2ef2deb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b90c79-7e3b-40da-87f8-ddfa2c02f96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3F2D06-A52E-4752-993E-334018C93AC3}">
  <ds:schemaRefs>
    <ds:schemaRef ds:uri="http://purl.org/dc/terms/"/>
    <ds:schemaRef ds:uri="http://schemas.microsoft.com/office/2006/documentManagement/types"/>
    <ds:schemaRef ds:uri="e57fe10e-f68f-487b-b05d-38a2ef2debd7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5bb90c79-7e3b-40da-87f8-ddfa2c02f969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81A9786-EB87-4250-BD04-A4B5D5C566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7fe10e-f68f-487b-b05d-38a2ef2debd7"/>
    <ds:schemaRef ds:uri="5bb90c79-7e3b-40da-87f8-ddfa2c02f9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47C046B-8ACB-4BBE-B87A-99BEADD6BB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652</Words>
  <Application>Microsoft Office PowerPoint</Application>
  <PresentationFormat>Presentazione su schermo (4:3)</PresentationFormat>
  <Paragraphs>129</Paragraphs>
  <Slides>7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7" baseType="lpstr">
      <vt:lpstr>Arial</vt:lpstr>
      <vt:lpstr>Calibri</vt:lpstr>
      <vt:lpstr>Calibri Light</vt:lpstr>
      <vt:lpstr>Futura Com Book</vt:lpstr>
      <vt:lpstr>Futura Com Light</vt:lpstr>
      <vt:lpstr>Source Sans Pro</vt:lpstr>
      <vt:lpstr>Tahoma</vt:lpstr>
      <vt:lpstr>Times New Roman</vt:lpstr>
      <vt:lpstr>Wingdings 2</vt:lpstr>
      <vt:lpstr>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Assiconsult S.r.l.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Victoria Heinrich</dc:creator>
  <cp:lastModifiedBy>Alessio Stevan</cp:lastModifiedBy>
  <cp:revision>304</cp:revision>
  <cp:lastPrinted>2023-10-04T09:58:04Z</cp:lastPrinted>
  <dcterms:created xsi:type="dcterms:W3CDTF">2020-06-03T09:55:11Z</dcterms:created>
  <dcterms:modified xsi:type="dcterms:W3CDTF">2024-03-04T16:16:35Z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0x010100F006E62458213D49ADDF632ED5EA317F</vt:lpwstr>
  </property>
  <property fmtid="{D5CDD505-2E9C-101B-9397-08002B2CF9AE}" pid="3" name="Order">
    <vt:r8>13200</vt:r8>
  </property>
</Properties>
</file>